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8"/>
  </p:notesMasterIdLst>
  <p:sldIdLst>
    <p:sldId id="286" r:id="rId3"/>
    <p:sldId id="287" r:id="rId4"/>
    <p:sldId id="288" r:id="rId5"/>
    <p:sldId id="289" r:id="rId6"/>
    <p:sldId id="290" r:id="rId7"/>
    <p:sldId id="291" r:id="rId8"/>
    <p:sldId id="292" r:id="rId9"/>
    <p:sldId id="293" r:id="rId10"/>
    <p:sldId id="294" r:id="rId11"/>
    <p:sldId id="295" r:id="rId12"/>
    <p:sldId id="266" r:id="rId13"/>
    <p:sldId id="267" r:id="rId14"/>
    <p:sldId id="268" r:id="rId15"/>
    <p:sldId id="269" r:id="rId16"/>
    <p:sldId id="270" r:id="rId17"/>
    <p:sldId id="272" r:id="rId18"/>
    <p:sldId id="273" r:id="rId19"/>
    <p:sldId id="274" r:id="rId20"/>
    <p:sldId id="261" r:id="rId21"/>
    <p:sldId id="262" r:id="rId22"/>
    <p:sldId id="263" r:id="rId23"/>
    <p:sldId id="264" r:id="rId24"/>
    <p:sldId id="265" r:id="rId25"/>
    <p:sldId id="297" r:id="rId26"/>
    <p:sldId id="281" r:id="rId27"/>
    <p:sldId id="282" r:id="rId28"/>
    <p:sldId id="283" r:id="rId29"/>
    <p:sldId id="284" r:id="rId30"/>
    <p:sldId id="285" r:id="rId31"/>
    <p:sldId id="275" r:id="rId32"/>
    <p:sldId id="276" r:id="rId33"/>
    <p:sldId id="277" r:id="rId34"/>
    <p:sldId id="278" r:id="rId35"/>
    <p:sldId id="279" r:id="rId36"/>
    <p:sldId id="298" r:id="rId37"/>
    <p:sldId id="280" r:id="rId38"/>
    <p:sldId id="256" r:id="rId39"/>
    <p:sldId id="257" r:id="rId40"/>
    <p:sldId id="258" r:id="rId41"/>
    <p:sldId id="259" r:id="rId42"/>
    <p:sldId id="260" r:id="rId43"/>
    <p:sldId id="301" r:id="rId44"/>
    <p:sldId id="300" r:id="rId45"/>
    <p:sldId id="299"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4539" autoAdjust="0"/>
  </p:normalViewPr>
  <p:slideViewPr>
    <p:cSldViewPr snapToGrid="0">
      <p:cViewPr varScale="1">
        <p:scale>
          <a:sx n="76" d="100"/>
          <a:sy n="76" d="100"/>
        </p:scale>
        <p:origin x="126" y="198"/>
      </p:cViewPr>
      <p:guideLst>
        <p:guide orient="horz" pos="2160"/>
        <p:guide pos="3840"/>
      </p:guideLst>
    </p:cSldViewPr>
  </p:slideViewPr>
  <p:outlineViewPr>
    <p:cViewPr>
      <p:scale>
        <a:sx n="33" d="100"/>
        <a:sy n="33" d="100"/>
      </p:scale>
      <p:origin x="0" y="-314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667BD-BAB3-41DC-9AE3-2C69AF060187}" type="datetimeFigureOut">
              <a:rPr lang="en-US" smtClean="0"/>
              <a:t>3/25/2016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8C465-E3BF-4DE0-B985-8792E7775983}" type="slidenum">
              <a:rPr lang="en-US" smtClean="0"/>
              <a:t>‹#›</a:t>
            </a:fld>
            <a:endParaRPr lang="en-US" dirty="0"/>
          </a:p>
        </p:txBody>
      </p:sp>
    </p:spTree>
    <p:extLst>
      <p:ext uri="{BB962C8B-B14F-4D97-AF65-F5344CB8AC3E}">
        <p14:creationId xmlns:p14="http://schemas.microsoft.com/office/powerpoint/2010/main" val="182430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B17F6F-B126-43F5-8968-490171B61651}" type="slidenum">
              <a:rPr lang="en-US" smtClean="0"/>
              <a:t>1</a:t>
            </a:fld>
            <a:endParaRPr lang="en-US"/>
          </a:p>
        </p:txBody>
      </p:sp>
    </p:spTree>
    <p:extLst>
      <p:ext uri="{BB962C8B-B14F-4D97-AF65-F5344CB8AC3E}">
        <p14:creationId xmlns:p14="http://schemas.microsoft.com/office/powerpoint/2010/main" val="58927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4781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baseline="0" dirty="0" smtClean="0"/>
              <a:t>The design philosophy for the box was to first and foremost be accessible for the electrical engineers to conduct their testing as well as being as sealed from the outside environment as much as possible to protect from EMI, in which I will speak about in further detail later. Every input and output to and from the box goes through a panel mounted connection to not only enclose the box but also to make connections as simple as possible. The image above is a view which hides the walls to better show each connector installed into the box. Aluminum 6061 was selected due to its high electrical conductivity, strong weldability, and of course cost. The weight is approximately (12.9 </a:t>
            </a:r>
            <a:r>
              <a:rPr lang="en-US" baseline="0" dirty="0" err="1" smtClean="0"/>
              <a:t>lbs</a:t>
            </a:r>
            <a:r>
              <a:rPr lang="en-US" baseline="0" dirty="0" smtClean="0"/>
              <a:t>) compared to last year’s weight of (roughly 40lbs) down 67.75%. The latches on the side ensure the enclosure is properly shut when needed, and have the option to install padlocks if need be. </a:t>
            </a:r>
            <a:endParaRPr lang="en-US" dirty="0" smtClean="0"/>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70" name="Shape 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971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39</a:t>
            </a:fld>
            <a:endParaRPr lang="en-US" dirty="0"/>
          </a:p>
        </p:txBody>
      </p:sp>
    </p:spTree>
    <p:extLst>
      <p:ext uri="{BB962C8B-B14F-4D97-AF65-F5344CB8AC3E}">
        <p14:creationId xmlns:p14="http://schemas.microsoft.com/office/powerpoint/2010/main" val="409455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dirty="0" smtClean="0"/>
              <a:t>With the new dimensions for the box,</a:t>
            </a:r>
            <a:r>
              <a:rPr lang="en-US" baseline="0" dirty="0" smtClean="0"/>
              <a:t> some recalculations had to be made to determine the new thermal analysis. After changing the surface areas and thicknesses within the </a:t>
            </a:r>
            <a:r>
              <a:rPr lang="en-US" baseline="0" dirty="0" err="1" smtClean="0"/>
              <a:t>MatLAB</a:t>
            </a:r>
            <a:r>
              <a:rPr lang="en-US" baseline="0" dirty="0" smtClean="0"/>
              <a:t> code I created for thermal analysis, again using a Thermal Resistance Network, the total heat dissipation possible actually went up. Previously, the box would have only been able to dissipate approximately (155.37 W) compared to now with a value of (178.08 W). That is up by (14.6%). With this new heat dissipation, this translates to a factor of safety of (5.12). </a:t>
            </a:r>
            <a:endParaRPr lang="en-US" dirty="0"/>
          </a:p>
        </p:txBody>
      </p:sp>
      <p:sp>
        <p:nvSpPr>
          <p:cNvPr id="81" name="Shape 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4318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r>
              <a:rPr lang="en-US" dirty="0" smtClean="0"/>
              <a:t>Explain chart from Pentair’s (thermal</a:t>
            </a:r>
            <a:r>
              <a:rPr lang="en-US" baseline="0" dirty="0" smtClean="0"/>
              <a:t> and fluid mgmt. comp</a:t>
            </a:r>
            <a:r>
              <a:rPr lang="en-US" dirty="0" smtClean="0"/>
              <a:t>) technical document. With the surface</a:t>
            </a:r>
            <a:r>
              <a:rPr lang="en-US" baseline="0" dirty="0" smtClean="0"/>
              <a:t> area about 10.5ft^2 and total power supplied to components  - is 34.8 W. The heat flux is around 3.32. Using the graph one can determine the temperature rise. </a:t>
            </a:r>
            <a:r>
              <a:rPr lang="en-US" dirty="0" smtClean="0"/>
              <a:t>State previous</a:t>
            </a:r>
            <a:r>
              <a:rPr lang="en-US" baseline="0" dirty="0" smtClean="0"/>
              <a:t> enclosure before paint, 16.65 increase = 37.65 C, assuming room temperature of 21 C. After paint, only 9.5 C increase = 30.5 C. This is due to an aluminum’s unfinished surface less efficient radiant heat transfer. This translates to 42% decrease on enclosure temperature. Since the most sensitive component’s failure temp is at 50 C, then it is deemed safe by a large amount (19.5 C)</a:t>
            </a:r>
            <a:endParaRPr lang="en-US" dirty="0"/>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701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4" name="Shape 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61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43</a:t>
            </a:fld>
            <a:endParaRPr lang="en-US" dirty="0"/>
          </a:p>
        </p:txBody>
      </p:sp>
    </p:spTree>
    <p:extLst>
      <p:ext uri="{BB962C8B-B14F-4D97-AF65-F5344CB8AC3E}">
        <p14:creationId xmlns:p14="http://schemas.microsoft.com/office/powerpoint/2010/main" val="385024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5062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10</a:t>
            </a:fld>
            <a:endParaRPr lang="en-US" dirty="0"/>
          </a:p>
        </p:txBody>
      </p:sp>
    </p:spTree>
    <p:extLst>
      <p:ext uri="{BB962C8B-B14F-4D97-AF65-F5344CB8AC3E}">
        <p14:creationId xmlns:p14="http://schemas.microsoft.com/office/powerpoint/2010/main" val="197962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797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23</a:t>
            </a:fld>
            <a:endParaRPr lang="en-US" dirty="0"/>
          </a:p>
        </p:txBody>
      </p:sp>
    </p:spTree>
    <p:extLst>
      <p:ext uri="{BB962C8B-B14F-4D97-AF65-F5344CB8AC3E}">
        <p14:creationId xmlns:p14="http://schemas.microsoft.com/office/powerpoint/2010/main" val="360269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8C465-E3BF-4DE0-B985-8792E7775983}" type="slidenum">
              <a:rPr lang="en-US" smtClean="0"/>
              <a:t>25</a:t>
            </a:fld>
            <a:endParaRPr lang="en-US" dirty="0"/>
          </a:p>
        </p:txBody>
      </p:sp>
    </p:spTree>
    <p:extLst>
      <p:ext uri="{BB962C8B-B14F-4D97-AF65-F5344CB8AC3E}">
        <p14:creationId xmlns:p14="http://schemas.microsoft.com/office/powerpoint/2010/main" val="177934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F8C465-E3BF-4DE0-B985-8792E7775983}" type="slidenum">
              <a:rPr lang="en-US" smtClean="0"/>
              <a:t>31</a:t>
            </a:fld>
            <a:endParaRPr lang="en-US" dirty="0"/>
          </a:p>
        </p:txBody>
      </p:sp>
    </p:spTree>
    <p:extLst>
      <p:ext uri="{BB962C8B-B14F-4D97-AF65-F5344CB8AC3E}">
        <p14:creationId xmlns:p14="http://schemas.microsoft.com/office/powerpoint/2010/main" val="230110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32</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44944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smtClean="0">
                <a:solidFill>
                  <a:schemeClr val="dk1"/>
                </a:solidFill>
                <a:latin typeface="Calibri"/>
                <a:ea typeface="Calibri"/>
                <a:cs typeface="Calibri"/>
                <a:sym typeface="Calibri"/>
                <a:rtl val="0"/>
              </a:rPr>
              <a:t>33</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8929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19" name="Shape 19"/>
          <p:cNvSpPr/>
          <p:nvPr/>
        </p:nvSpPr>
        <p:spPr>
          <a:xfrm>
            <a:off x="0" y="6334316"/>
            <a:ext cx="12192000" cy="66482"/>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20" name="Shape 20"/>
          <p:cNvSpPr txBox="1">
            <a:spLocks noGrp="1"/>
          </p:cNvSpPr>
          <p:nvPr>
            <p:ph type="ctrTitle"/>
          </p:nvPr>
        </p:nvSpPr>
        <p:spPr>
          <a:xfrm>
            <a:off x="1097279" y="758952"/>
            <a:ext cx="10058398" cy="3566158"/>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262626"/>
              </a:buClr>
              <a:buFont typeface="Calibri"/>
              <a:buNone/>
              <a:defRPr sz="8000" b="0" i="0" u="none" strike="noStrike" cap="none" baseline="0">
                <a:solidFill>
                  <a:srgbClr val="262626"/>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21" name="Shape 21"/>
          <p:cNvSpPr txBox="1">
            <a:spLocks noGrp="1"/>
          </p:cNvSpPr>
          <p:nvPr>
            <p:ph type="subTitle" idx="1"/>
          </p:nvPr>
        </p:nvSpPr>
        <p:spPr>
          <a:xfrm>
            <a:off x="1100050" y="4455621"/>
            <a:ext cx="10058398" cy="1143000"/>
          </a:xfrm>
          <a:prstGeom prst="rect">
            <a:avLst/>
          </a:prstGeom>
          <a:noFill/>
          <a:ln>
            <a:noFill/>
          </a:ln>
        </p:spPr>
        <p:txBody>
          <a:bodyPr lIns="91425" tIns="91425" rIns="91425" bIns="91425" anchor="t" anchorCtr="0"/>
          <a:lstStyle>
            <a:lvl1pPr marL="0" marR="0" indent="0" algn="l" rtl="0">
              <a:lnSpc>
                <a:spcPct val="90000"/>
              </a:lnSpc>
              <a:spcBef>
                <a:spcPts val="1200"/>
              </a:spcBef>
              <a:spcAft>
                <a:spcPts val="200"/>
              </a:spcAft>
              <a:buClr>
                <a:schemeClr val="accent1"/>
              </a:buClr>
              <a:buFont typeface="Calibri"/>
              <a:buNone/>
              <a:defRPr sz="2400" b="0" i="0" u="none" strike="noStrike" cap="none" baseline="0">
                <a:solidFill>
                  <a:schemeClr val="dk2"/>
                </a:solidFill>
                <a:latin typeface="Calibri"/>
                <a:ea typeface="Calibri"/>
                <a:cs typeface="Calibri"/>
                <a:sym typeface="Calibri"/>
                <a:rtl val="0"/>
              </a:defRPr>
            </a:lvl1pPr>
            <a:lvl2pPr marL="4572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rtl val="0"/>
              </a:defRPr>
            </a:lvl2pPr>
            <a:lvl3pPr marL="9144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rtl val="0"/>
              </a:defRPr>
            </a:lvl3pPr>
            <a:lvl4pPr marL="1371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4pPr>
            <a:lvl5pPr marL="18288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5pPr>
            <a:lvl6pPr marL="22860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6pPr>
            <a:lvl7pPr marL="27432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7pPr>
            <a:lvl8pPr marL="32004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8pPr>
            <a:lvl9pPr marL="3657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rtl val="0"/>
              </a:defRPr>
            </a:lvl9pPr>
          </a:lstStyle>
          <a:p>
            <a:endParaRPr/>
          </a:p>
        </p:txBody>
      </p:sp>
      <p:sp>
        <p:nvSpPr>
          <p:cNvPr id="22" name="Shape 2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23" name="Shape 2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24" name="Shape 24"/>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cxnSp>
        <p:nvCxnSpPr>
          <p:cNvPr id="25" name="Shape 25"/>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421566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6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42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15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422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673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246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673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794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11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1097279" y="1845733"/>
            <a:ext cx="4937760" cy="4023357"/>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6217919" y="1845733"/>
            <a:ext cx="4937760" cy="4023360"/>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31" name="Shape 3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32" name="Shape 32"/>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03161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29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66" name="Shape 6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67" name="Shape 67"/>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9404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8"/>
        <p:cNvGrpSpPr/>
        <p:nvPr/>
      </p:nvGrpSpPr>
      <p:grpSpPr>
        <a:xfrm>
          <a:off x="0" y="0"/>
          <a:ext cx="0" cy="0"/>
          <a:chOff x="0" y="0"/>
          <a:chExt cx="0" cy="0"/>
        </a:xfrm>
      </p:grpSpPr>
      <p:sp>
        <p:nvSpPr>
          <p:cNvPr id="69" name="Shape 69"/>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70" name="Shape 70"/>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71" name="Shape 71"/>
          <p:cNvSpPr txBox="1">
            <a:spLocks noGrp="1"/>
          </p:cNvSpPr>
          <p:nvPr>
            <p:ph type="title"/>
          </p:nvPr>
        </p:nvSpPr>
        <p:spPr>
          <a:xfrm>
            <a:off x="457200" y="594358"/>
            <a:ext cx="3200398" cy="2286000"/>
          </a:xfrm>
          <a:prstGeom prst="rect">
            <a:avLst/>
          </a:prstGeom>
          <a:noFill/>
          <a:ln>
            <a:noFill/>
          </a:ln>
        </p:spPr>
        <p:txBody>
          <a:bodyPr lIns="91425" tIns="91425" rIns="91425" bIns="91425" anchor="b" anchorCtr="0"/>
          <a:lstStyle>
            <a:lvl1pPr rtl="0">
              <a:spcBef>
                <a:spcPts val="0"/>
              </a:spcBef>
              <a:defRPr sz="36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4800600" y="731520"/>
            <a:ext cx="6492238" cy="5257799"/>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457200" y="2926080"/>
            <a:ext cx="3200398" cy="3379124"/>
          </a:xfrm>
          <a:prstGeom prst="rect">
            <a:avLst/>
          </a:prstGeom>
          <a:noFill/>
          <a:ln>
            <a:noFill/>
          </a:ln>
        </p:spPr>
        <p:txBody>
          <a:bodyPr lIns="91425" tIns="91425" rIns="91425" bIns="91425" anchor="t" anchorCtr="0"/>
          <a:lstStyle>
            <a:lvl1pPr marL="0" indent="0" rtl="0">
              <a:spcBef>
                <a:spcPts val="0"/>
              </a:spcBef>
              <a:buClr>
                <a:srgbClr val="FFFFFF"/>
              </a:buClr>
              <a:buFont typeface="Calibri"/>
              <a:buNone/>
              <a:defRPr sz="1500">
                <a:solidFill>
                  <a:srgbClr val="FFFFFF"/>
                </a:solidFill>
              </a:defRPr>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4" name="Shape 74"/>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75" name="Shape 75"/>
          <p:cNvSpPr txBox="1">
            <a:spLocks noGrp="1"/>
          </p:cNvSpPr>
          <p:nvPr>
            <p:ph type="ftr" idx="11"/>
          </p:nvPr>
        </p:nvSpPr>
        <p:spPr>
          <a:xfrm>
            <a:off x="4800600" y="6459785"/>
            <a:ext cx="46481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2"/>
              </a:buClr>
              <a:buFont typeface="Calibri"/>
              <a:buNone/>
              <a:defRPr sz="900" b="0" i="0" u="none" strike="noStrike" cap="none" baseline="0">
                <a:solidFill>
                  <a:schemeClr val="dk2"/>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pPr>
              <a:buClr>
                <a:srgbClr val="344068"/>
              </a:buClr>
            </a:pPr>
            <a:r>
              <a:rPr lang="en-US" smtClean="0">
                <a:solidFill>
                  <a:srgbClr val="344068"/>
                </a:solidFill>
              </a:rPr>
              <a:t>SAR Imager Team</a:t>
            </a:r>
            <a:endParaRPr dirty="0">
              <a:solidFill>
                <a:srgbClr val="344068"/>
              </a:solidFill>
            </a:endParaRPr>
          </a:p>
        </p:txBody>
      </p:sp>
      <p:sp>
        <p:nvSpPr>
          <p:cNvPr id="76" name="Shape 76"/>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344068"/>
              </a:buClr>
              <a:buSzPct val="25000"/>
              <a:buFont typeface="Calibri"/>
              <a:buNone/>
            </a:pPr>
            <a:fld id="{00000000-1234-1234-1234-123412341234}" type="slidenum">
              <a:rPr lang="en-US" sz="1050">
                <a:solidFill>
                  <a:srgbClr val="344068"/>
                </a:solidFill>
                <a:latin typeface="Calibri"/>
                <a:ea typeface="Calibri"/>
                <a:cs typeface="Calibri"/>
                <a:sym typeface="Calibri"/>
              </a:rPr>
              <a:pPr algn="r">
                <a:buClr>
                  <a:srgbClr val="344068"/>
                </a:buClr>
                <a:buSzPct val="25000"/>
                <a:buFont typeface="Calibri"/>
                <a:buNone/>
              </a:pPr>
              <a:t>‹#›</a:t>
            </a:fld>
            <a:endParaRPr lang="en-US" sz="1050" dirty="0">
              <a:solidFill>
                <a:srgbClr val="344068"/>
              </a:solidFill>
              <a:latin typeface="Calibri"/>
              <a:ea typeface="Calibri"/>
              <a:cs typeface="Calibri"/>
              <a:sym typeface="Calibri"/>
            </a:endParaRPr>
          </a:p>
        </p:txBody>
      </p:sp>
    </p:spTree>
    <p:extLst>
      <p:ext uri="{BB962C8B-B14F-4D97-AF65-F5344CB8AC3E}">
        <p14:creationId xmlns:p14="http://schemas.microsoft.com/office/powerpoint/2010/main" val="18532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4114798" y="-1171784"/>
            <a:ext cx="4023360" cy="10058398"/>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81" name="Shape 8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82" name="Shape 82"/>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487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85" name="Shape 85"/>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86" name="Shape 86"/>
          <p:cNvSpPr txBox="1">
            <a:spLocks noGrp="1"/>
          </p:cNvSpPr>
          <p:nvPr>
            <p:ph type="title"/>
          </p:nvPr>
        </p:nvSpPr>
        <p:spPr>
          <a:xfrm rot="5400000">
            <a:off x="7159401" y="1977800"/>
            <a:ext cx="5759896" cy="2628899"/>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1825401" y="-574898"/>
            <a:ext cx="5759896" cy="7734299"/>
          </a:xfrm>
          <a:prstGeom prst="rect">
            <a:avLst/>
          </a:prstGeom>
          <a:noFill/>
          <a:ln>
            <a:noFill/>
          </a:ln>
        </p:spPr>
        <p:txBody>
          <a:bodyPr lIns="91425" tIns="91425" rIns="91425" bIns="91425" anchor="t" anchorCtr="0"/>
          <a:lstStyle>
            <a:lvl1pPr marL="9144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dirty="0"/>
          </a:p>
        </p:txBody>
      </p:sp>
      <p:sp>
        <p:nvSpPr>
          <p:cNvPr id="89" name="Shape 89"/>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smtClean="0"/>
              <a:t>SAR Imager Team</a:t>
            </a:r>
            <a:endParaRPr dirty="0"/>
          </a:p>
        </p:txBody>
      </p:sp>
      <p:sp>
        <p:nvSpPr>
          <p:cNvPr id="90" name="Shape 90"/>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714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lvl="0" algn="l" rtl="0">
              <a:lnSpc>
                <a:spcPct val="85000"/>
              </a:lnSpc>
              <a:spcBef>
                <a:spcPts val="0"/>
              </a:spcBef>
              <a:buClr>
                <a:srgbClr val="3F3F3F"/>
              </a:buClr>
              <a:buFont typeface="Calibri"/>
              <a:buNone/>
              <a:defRPr sz="4800">
                <a:solidFill>
                  <a:srgbClr val="3F3F3F"/>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1097279" y="1845733"/>
            <a:ext cx="10058398" cy="4023360"/>
          </a:xfrm>
          <a:prstGeom prst="rect">
            <a:avLst/>
          </a:prstGeom>
          <a:noFill/>
          <a:ln>
            <a:noFill/>
          </a:ln>
        </p:spPr>
        <p:txBody>
          <a:bodyPr lIns="91425" tIns="91425" rIns="91425" bIns="91425" anchor="t" anchorCtr="0"/>
          <a:lstStyle>
            <a:lvl1pPr marL="91440" lvl="0" indent="162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lvl="1" indent="35052"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lvl="2" indent="-81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lvl="3" indent="-132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lvl="4" indent="-55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lvl="5" indent="-586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lvl="6" indent="-554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lvl="7" indent="-522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lvl="8" indent="-6169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smtClean="0"/>
              <a:t>SAR Imager Team</a:t>
            </a:r>
            <a:endParaRPr dirty="0"/>
          </a:p>
        </p:txBody>
      </p:sp>
      <p:sp>
        <p:nvSpPr>
          <p:cNvPr id="39" name="Shape 39"/>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7944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40"/>
        <p:cNvGrpSpPr/>
        <p:nvPr/>
      </p:nvGrpSpPr>
      <p:grpSpPr>
        <a:xfrm>
          <a:off x="0" y="0"/>
          <a:ext cx="0" cy="0"/>
          <a:chOff x="0" y="0"/>
          <a:chExt cx="0" cy="0"/>
        </a:xfrm>
      </p:grpSpPr>
      <p:sp>
        <p:nvSpPr>
          <p:cNvPr id="41" name="Shape 41"/>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42" name="Shape 42"/>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43" name="Shape 43"/>
          <p:cNvSpPr txBox="1">
            <a:spLocks noGrp="1"/>
          </p:cNvSpPr>
          <p:nvPr>
            <p:ph type="title"/>
          </p:nvPr>
        </p:nvSpPr>
        <p:spPr>
          <a:xfrm>
            <a:off x="1097279" y="758952"/>
            <a:ext cx="10058398" cy="3566158"/>
          </a:xfrm>
          <a:prstGeom prst="rect">
            <a:avLst/>
          </a:prstGeom>
          <a:noFill/>
          <a:ln>
            <a:noFill/>
          </a:ln>
        </p:spPr>
        <p:txBody>
          <a:bodyPr lIns="91425" tIns="91425" rIns="91425" bIns="91425" anchor="b" anchorCtr="0"/>
          <a:lstStyle>
            <a:lvl1pPr lvl="0" rtl="0">
              <a:lnSpc>
                <a:spcPct val="85000"/>
              </a:lnSpc>
              <a:spcBef>
                <a:spcPts val="0"/>
              </a:spcBef>
              <a:defRPr sz="8000" b="0">
                <a:solidFill>
                  <a:srgbClr val="26262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1"/>
          </p:nvPr>
        </p:nvSpPr>
        <p:spPr>
          <a:xfrm>
            <a:off x="1097279" y="4453128"/>
            <a:ext cx="10058398" cy="1143000"/>
          </a:xfrm>
          <a:prstGeom prst="rect">
            <a:avLst/>
          </a:prstGeom>
          <a:noFill/>
          <a:ln>
            <a:noFill/>
          </a:ln>
        </p:spPr>
        <p:txBody>
          <a:bodyPr lIns="91425" tIns="91425" rIns="91425" bIns="91425" anchor="t" anchorCtr="0"/>
          <a:lstStyle>
            <a:lvl1pPr marL="0" lvl="0" indent="0" rtl="0">
              <a:spcBef>
                <a:spcPts val="0"/>
              </a:spcBef>
              <a:buClr>
                <a:schemeClr val="dk2"/>
              </a:buClr>
              <a:buFont typeface="Calibri"/>
              <a:buNone/>
              <a:defRPr sz="2400" cap="none">
                <a:solidFill>
                  <a:schemeClr val="dk2"/>
                </a:solidFill>
                <a:latin typeface="Calibri"/>
                <a:ea typeface="Calibri"/>
                <a:cs typeface="Calibri"/>
                <a:sym typeface="Calibri"/>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45" name="Shape 4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6" name="Shape 4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Calibri"/>
              <a:buNone/>
              <a:defRPr sz="9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r>
              <a:rPr lang="en-US" smtClean="0"/>
              <a:t>SAR Imager Team</a:t>
            </a:r>
            <a:endParaRPr dirty="0"/>
          </a:p>
        </p:txBody>
      </p:sp>
      <p:sp>
        <p:nvSpPr>
          <p:cNvPr id="47" name="Shape 47"/>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a:t>
            </a:fld>
            <a:endParaRPr lang="en-US" sz="1050" dirty="0">
              <a:solidFill>
                <a:srgbClr val="FFFFFF"/>
              </a:solidFill>
              <a:latin typeface="Calibri"/>
              <a:ea typeface="Calibri"/>
              <a:cs typeface="Calibri"/>
              <a:sym typeface="Calibri"/>
            </a:endParaRPr>
          </a:p>
        </p:txBody>
      </p:sp>
      <p:cxnSp>
        <p:nvCxnSpPr>
          <p:cNvPr id="48" name="Shape 48"/>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53850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SAR Imager Team</a:t>
            </a:r>
            <a:endParaRPr lang="en-US"/>
          </a:p>
        </p:txBody>
      </p:sp>
      <p:sp>
        <p:nvSpPr>
          <p:cNvPr id="9" name="Slide Number Placeholder 8"/>
          <p:cNvSpPr>
            <a:spLocks noGrp="1"/>
          </p:cNvSpPr>
          <p:nvPr>
            <p:ph type="sldNum" sz="quarter" idx="12"/>
          </p:nvPr>
        </p:nvSpPr>
        <p:spPr/>
        <p:txBody>
          <a:bodyPr/>
          <a:lstStyle/>
          <a:p>
            <a:fld id="{703D5B72-A720-44FC-8017-B2C9BDBBADC0}" type="slidenum">
              <a:rPr lang="en-US" smtClean="0"/>
              <a:t>‹#›</a:t>
            </a:fld>
            <a:endParaRPr lang="en-US"/>
          </a:p>
        </p:txBody>
      </p:sp>
    </p:spTree>
    <p:extLst>
      <p:ext uri="{BB962C8B-B14F-4D97-AF65-F5344CB8AC3E}">
        <p14:creationId xmlns:p14="http://schemas.microsoft.com/office/powerpoint/2010/main" val="147434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10" name="Shape 1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buClr>
                <a:srgbClr val="000000"/>
              </a:buClr>
              <a:buFont typeface="Arial"/>
              <a:buNone/>
            </a:pPr>
            <a:endParaRPr sz="1400" kern="0" dirty="0">
              <a:solidFill>
                <a:srgbClr val="000000"/>
              </a:solidFill>
              <a:ea typeface="Arial"/>
              <a:cs typeface="Arial"/>
              <a:sym typeface="Arial"/>
              <a:rtl val="0"/>
            </a:endParaRPr>
          </a:p>
        </p:txBody>
      </p:sp>
      <p:sp>
        <p:nvSpPr>
          <p:cNvPr id="11" name="Shape 11"/>
          <p:cNvSpPr txBox="1">
            <a:spLocks noGrp="1"/>
          </p:cNvSpPr>
          <p:nvPr>
            <p:ph type="title"/>
          </p:nvPr>
        </p:nvSpPr>
        <p:spPr>
          <a:xfrm>
            <a:off x="1097279" y="286603"/>
            <a:ext cx="10058398" cy="1450755"/>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3F3F3F"/>
              </a:buClr>
              <a:buFont typeface="Calibri"/>
              <a:buNone/>
              <a:defRPr sz="4800" b="0" i="0" u="none" strike="noStrike" cap="none" baseline="0">
                <a:solidFill>
                  <a:srgbClr val="3F3F3F"/>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2" name="Shape 12"/>
          <p:cNvSpPr txBox="1">
            <a:spLocks noGrp="1"/>
          </p:cNvSpPr>
          <p:nvPr>
            <p:ph type="body" idx="1"/>
          </p:nvPr>
        </p:nvSpPr>
        <p:spPr>
          <a:xfrm>
            <a:off x="1097279" y="1845733"/>
            <a:ext cx="10058398" cy="4023360"/>
          </a:xfrm>
          <a:prstGeom prst="rect">
            <a:avLst/>
          </a:prstGeom>
          <a:noFill/>
          <a:ln>
            <a:noFill/>
          </a:ln>
        </p:spPr>
        <p:txBody>
          <a:bodyPr lIns="91425" tIns="91425" rIns="91425" bIns="91425" anchor="t" anchorCtr="0"/>
          <a:lstStyle>
            <a:lvl1pPr marL="91440" marR="0" indent="162560" algn="l" rtl="0">
              <a:lnSpc>
                <a:spcPct val="90000"/>
              </a:lnSpc>
              <a:spcBef>
                <a:spcPts val="1200"/>
              </a:spcBef>
              <a:spcAft>
                <a:spcPts val="200"/>
              </a:spcAft>
              <a:buClr>
                <a:schemeClr val="accent1"/>
              </a:buClr>
              <a:buFont typeface="Calibri"/>
              <a:buChar char=" "/>
              <a:defRPr sz="2000" b="0" i="0" u="none" strike="noStrike" cap="none" baseline="0">
                <a:solidFill>
                  <a:srgbClr val="3F3F3F"/>
                </a:solidFill>
                <a:latin typeface="Calibri"/>
                <a:ea typeface="Calibri"/>
                <a:cs typeface="Calibri"/>
                <a:sym typeface="Calibri"/>
                <a:rtl val="0"/>
              </a:defRPr>
            </a:lvl1pPr>
            <a:lvl2pPr marL="384048" marR="0" indent="35052" algn="l" rtl="0">
              <a:lnSpc>
                <a:spcPct val="90000"/>
              </a:lnSpc>
              <a:spcBef>
                <a:spcPts val="200"/>
              </a:spcBef>
              <a:spcAft>
                <a:spcPts val="400"/>
              </a:spcAft>
              <a:buClr>
                <a:schemeClr val="accent1"/>
              </a:buClr>
              <a:buFont typeface="Calibri"/>
              <a:buChar char="◦"/>
              <a:defRPr sz="1800" b="0" i="0" u="none" strike="noStrike" cap="none" baseline="0">
                <a:solidFill>
                  <a:srgbClr val="3F3F3F"/>
                </a:solidFill>
                <a:latin typeface="Calibri"/>
                <a:ea typeface="Calibri"/>
                <a:cs typeface="Calibri"/>
                <a:sym typeface="Calibri"/>
                <a:rtl val="0"/>
              </a:defRPr>
            </a:lvl2pPr>
            <a:lvl3pPr marL="566928" marR="0" indent="-8127"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3pPr>
            <a:lvl4pPr marL="749808" marR="0" indent="-132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932688" marR="0" indent="-55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586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554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522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6169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endParaRPr/>
          </a:p>
        </p:txBody>
      </p:sp>
      <p:sp>
        <p:nvSpPr>
          <p:cNvPr id="13" name="Shape 1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kern="0" dirty="0"/>
          </a:p>
        </p:txBody>
      </p:sp>
      <p:sp>
        <p:nvSpPr>
          <p:cNvPr id="14" name="Shape 1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FFFFFF"/>
              </a:buClr>
              <a:buFont typeface="Calibri"/>
              <a:buNone/>
              <a:defRPr sz="900" b="0" i="0" u="none" strike="noStrike" cap="none" baseline="0">
                <a:solidFill>
                  <a:srgbClr val="FFFFFF"/>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r>
              <a:rPr lang="en-US" kern="0" smtClean="0"/>
              <a:t>SAR Imager Team</a:t>
            </a:r>
            <a:endParaRPr kern="0" dirty="0"/>
          </a:p>
        </p:txBody>
      </p:sp>
      <p:sp>
        <p:nvSpPr>
          <p:cNvPr id="15" name="Shape 1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kern="0">
                <a:solidFill>
                  <a:srgbClr val="FFFFFF"/>
                </a:solidFill>
                <a:latin typeface="Calibri"/>
                <a:ea typeface="Calibri"/>
                <a:cs typeface="Calibri"/>
                <a:sym typeface="Calibri"/>
                <a:rtl val="0"/>
              </a:rPr>
              <a:pPr algn="r">
                <a:buClr>
                  <a:srgbClr val="FFFFFF"/>
                </a:buClr>
                <a:buSzPct val="25000"/>
                <a:buFont typeface="Calibri"/>
                <a:buNone/>
              </a:pPr>
              <a:t>‹#›</a:t>
            </a:fld>
            <a:endParaRPr lang="en-US" sz="1050" kern="0" dirty="0">
              <a:solidFill>
                <a:srgbClr val="FFFFFF"/>
              </a:solidFill>
              <a:latin typeface="Calibri"/>
              <a:ea typeface="Calibri"/>
              <a:cs typeface="Calibri"/>
              <a:sym typeface="Calibri"/>
              <a:rtl val="0"/>
            </a:endParaRPr>
          </a:p>
        </p:txBody>
      </p:sp>
      <p:cxnSp>
        <p:nvCxnSpPr>
          <p:cNvPr id="16" name="Shape 16"/>
          <p:cNvCxnSpPr/>
          <p:nvPr/>
        </p:nvCxnSpPr>
        <p:spPr>
          <a:xfrm>
            <a:off x="1193532" y="1737843"/>
            <a:ext cx="9966959" cy="0"/>
          </a:xfrm>
          <a:prstGeom prst="straightConnector1">
            <a:avLst/>
          </a:prstGeom>
          <a:no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4539464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13C49-45AE-4926-BFC9-EBF79FA12E5C}"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4B31C-C8E6-4C46-847A-471BE8E428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5210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image" Target="../media/image46.jpeg"/><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image" Target="../media/image47.jpeg"/><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slideLayout" Target="../slideLayouts/slideLayout16.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158738"/>
            <a:ext cx="10058400" cy="2166374"/>
          </a:xfrm>
        </p:spPr>
        <p:txBody>
          <a:bodyPr>
            <a:normAutofit fontScale="90000"/>
          </a:bodyPr>
          <a:lstStyle/>
          <a:p>
            <a:r>
              <a:rPr lang="en-US" sz="6000" dirty="0" smtClean="0"/>
              <a:t>Synthetic Aperture Radar Imager</a:t>
            </a:r>
            <a:r>
              <a:rPr lang="en-US" dirty="0" smtClean="0"/>
              <a:t/>
            </a:r>
            <a:br>
              <a:rPr lang="en-US" dirty="0" smtClean="0"/>
            </a:br>
            <a:r>
              <a:rPr lang="en-US" sz="5300" dirty="0" smtClean="0"/>
              <a:t>ECE Team 11</a:t>
            </a:r>
            <a:endParaRPr lang="en-US" sz="53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1" y="594699"/>
            <a:ext cx="1641840" cy="15640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219" y="594699"/>
            <a:ext cx="1602291" cy="15645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omed.gatech.edu/redux/wp-content/uploads/2013/12/NorthropGrumman-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8675" y="922253"/>
            <a:ext cx="6099781" cy="1236485"/>
          </a:xfrm>
          <a:prstGeom prst="rect">
            <a:avLst/>
          </a:prstGeom>
          <a:noFill/>
          <a:extLst>
            <a:ext uri="{909E8E84-426E-40DD-AFC4-6F175D3DCCD1}">
              <a14:hiddenFill xmlns:a14="http://schemas.microsoft.com/office/drawing/2010/main">
                <a:solidFill>
                  <a:srgbClr val="FFFFFF"/>
                </a:solidFill>
              </a14:hiddenFill>
            </a:ext>
          </a:extLst>
        </p:spPr>
      </p:pic>
      <p:sp>
        <p:nvSpPr>
          <p:cNvPr id="8" name="Shape 93"/>
          <p:cNvSpPr txBox="1">
            <a:spLocks noGrp="1"/>
          </p:cNvSpPr>
          <p:nvPr>
            <p:ph type="subTitle" idx="1"/>
          </p:nvPr>
        </p:nvSpPr>
        <p:spPr>
          <a:xfrm>
            <a:off x="265860" y="4487703"/>
            <a:ext cx="3359655" cy="183303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MEMBERS:</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SCOTT NICEWONGER</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KEGAN STACK</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OLIVIER BARBIER</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JULIAN RODRIGUEZ</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JORDAN BOLDUC</a:t>
            </a:r>
          </a:p>
          <a:p>
            <a:pPr marL="0" marR="0" lvl="0" indent="0" algn="l" rtl="0">
              <a:lnSpc>
                <a:spcPct val="90000"/>
              </a:lnSpc>
              <a:spcBef>
                <a:spcPts val="1400"/>
              </a:spcBef>
              <a:spcAft>
                <a:spcPts val="0"/>
              </a:spcAft>
              <a:buClr>
                <a:schemeClr val="accent1"/>
              </a:buClr>
              <a:buFont typeface="Calibri"/>
              <a:buNone/>
            </a:pPr>
            <a:endParaRPr sz="1400" b="1" i="0" u="none" strike="noStrike" cap="none" baseline="0" dirty="0">
              <a:solidFill>
                <a:schemeClr val="dk2"/>
              </a:solidFill>
              <a:latin typeface="Calibri"/>
              <a:ea typeface="Calibri"/>
              <a:cs typeface="Calibri"/>
              <a:sym typeface="Calibri"/>
              <a:rtl val="0"/>
            </a:endParaRPr>
          </a:p>
          <a:p>
            <a:pPr marL="0" marR="0" lvl="0" indent="0" algn="l" rtl="0">
              <a:lnSpc>
                <a:spcPct val="90000"/>
              </a:lnSpc>
              <a:spcBef>
                <a:spcPts val="14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tl val="0"/>
              </a:rPr>
              <a:t>	</a:t>
            </a:r>
          </a:p>
        </p:txBody>
      </p:sp>
      <p:sp>
        <p:nvSpPr>
          <p:cNvPr id="9" name="Shape 94"/>
          <p:cNvSpPr txBox="1"/>
          <p:nvPr/>
        </p:nvSpPr>
        <p:spPr>
          <a:xfrm>
            <a:off x="7010400" y="4455619"/>
            <a:ext cx="4450080" cy="205286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spc="100" baseline="0" dirty="0">
                <a:solidFill>
                  <a:schemeClr val="dk2"/>
                </a:solidFill>
                <a:latin typeface="Calibri"/>
                <a:ea typeface="Calibri"/>
                <a:cs typeface="Calibri"/>
                <a:sym typeface="Calibri"/>
                <a:rtl val="0"/>
              </a:rPr>
              <a:t>SPONSOR:     </a:t>
            </a:r>
            <a:r>
              <a:rPr lang="en-US" sz="1400" b="1" i="0" u="none" strike="noStrike" cap="none" spc="100" baseline="0" dirty="0" smtClean="0">
                <a:solidFill>
                  <a:schemeClr val="dk2"/>
                </a:solidFill>
                <a:latin typeface="Calibri"/>
                <a:ea typeface="Calibri"/>
                <a:cs typeface="Calibri"/>
                <a:sym typeface="Calibri"/>
                <a:rtl val="0"/>
              </a:rPr>
              <a:t>    NORTHROP </a:t>
            </a:r>
            <a:r>
              <a:rPr lang="en-US" sz="1400" b="1" i="0" u="none" strike="noStrike" cap="none" spc="100" baseline="0" dirty="0">
                <a:solidFill>
                  <a:schemeClr val="dk2"/>
                </a:solidFill>
                <a:latin typeface="Calibri"/>
                <a:ea typeface="Calibri"/>
                <a:cs typeface="Calibri"/>
                <a:sym typeface="Calibri"/>
                <a:rtl val="0"/>
              </a:rPr>
              <a:t>GRUMMAN</a:t>
            </a:r>
          </a:p>
          <a:p>
            <a:pPr marL="0" marR="0" lvl="0" indent="0" algn="l" rtl="0">
              <a:lnSpc>
                <a:spcPct val="100000"/>
              </a:lnSpc>
              <a:spcBef>
                <a:spcPts val="800"/>
              </a:spcBef>
              <a:spcAft>
                <a:spcPts val="0"/>
              </a:spcAft>
              <a:buClr>
                <a:schemeClr val="accent1"/>
              </a:buClr>
              <a:buSzPct val="25000"/>
              <a:buFont typeface="Calibri"/>
              <a:buNone/>
            </a:pPr>
            <a:r>
              <a:rPr lang="en-US" sz="1400" b="1" i="0" u="none" strike="noStrike" cap="none" spc="100" baseline="0" dirty="0" smtClean="0">
                <a:solidFill>
                  <a:schemeClr val="dk2"/>
                </a:solidFill>
                <a:latin typeface="Calibri"/>
                <a:ea typeface="Calibri"/>
                <a:cs typeface="Calibri"/>
                <a:sym typeface="Calibri"/>
                <a:rtl val="0"/>
              </a:rPr>
              <a:t>ADVISORS</a:t>
            </a:r>
            <a:r>
              <a:rPr lang="en-US" sz="1400" b="1" i="0" u="none" strike="noStrike" cap="none" spc="100" baseline="0" dirty="0">
                <a:solidFill>
                  <a:schemeClr val="dk2"/>
                </a:solidFill>
                <a:latin typeface="Calibri"/>
                <a:ea typeface="Calibri"/>
                <a:cs typeface="Calibri"/>
                <a:sym typeface="Calibri"/>
                <a:rtl val="0"/>
              </a:rPr>
              <a:t>:     </a:t>
            </a:r>
            <a:r>
              <a:rPr lang="en-US" sz="1400" b="1" i="0" u="none" strike="noStrike" cap="none" spc="100" baseline="0" dirty="0" smtClean="0">
                <a:solidFill>
                  <a:schemeClr val="dk2"/>
                </a:solidFill>
                <a:latin typeface="Calibri"/>
                <a:ea typeface="Calibri"/>
                <a:cs typeface="Calibri"/>
                <a:sym typeface="Calibri"/>
                <a:rtl val="0"/>
              </a:rPr>
              <a:t>   DR</a:t>
            </a:r>
            <a:r>
              <a:rPr lang="en-US" sz="1400" b="1" i="0" u="none" strike="noStrike" cap="none" spc="100" baseline="0" dirty="0">
                <a:solidFill>
                  <a:schemeClr val="dk2"/>
                </a:solidFill>
                <a:latin typeface="Calibri"/>
                <a:ea typeface="Calibri"/>
                <a:cs typeface="Calibri"/>
                <a:sym typeface="Calibri"/>
                <a:rtl val="0"/>
              </a:rPr>
              <a:t>. SIMON FOO </a:t>
            </a:r>
          </a:p>
          <a:p>
            <a:pPr marL="0" marR="0" lvl="0" indent="0" algn="l" rtl="0">
              <a:lnSpc>
                <a:spcPct val="100000"/>
              </a:lnSpc>
              <a:spcBef>
                <a:spcPts val="0"/>
              </a:spcBef>
              <a:spcAft>
                <a:spcPts val="0"/>
              </a:spcAft>
              <a:buClr>
                <a:schemeClr val="accent1"/>
              </a:buClr>
              <a:buSzPct val="25000"/>
              <a:buFont typeface="Calibri"/>
              <a:buNone/>
            </a:pPr>
            <a:r>
              <a:rPr lang="en-US" sz="1400" b="1" i="0" u="none" strike="noStrike" cap="none" spc="100" baseline="0" dirty="0">
                <a:solidFill>
                  <a:schemeClr val="dk2"/>
                </a:solidFill>
                <a:latin typeface="Calibri"/>
                <a:ea typeface="Calibri"/>
                <a:cs typeface="Calibri"/>
                <a:sym typeface="Calibri"/>
                <a:rtl val="0"/>
              </a:rPr>
              <a:t>                          DR. SHONDA </a:t>
            </a:r>
            <a:r>
              <a:rPr lang="en-US" sz="1400" b="1" i="0" u="none" strike="noStrike" cap="none" spc="100" baseline="0" dirty="0" smtClean="0">
                <a:solidFill>
                  <a:schemeClr val="dk2"/>
                </a:solidFill>
                <a:latin typeface="Calibri"/>
                <a:ea typeface="Calibri"/>
                <a:cs typeface="Calibri"/>
                <a:sym typeface="Calibri"/>
                <a:rtl val="0"/>
              </a:rPr>
              <a:t>BERNADIN</a:t>
            </a:r>
          </a:p>
          <a:p>
            <a:pPr lvl="0">
              <a:buClr>
                <a:schemeClr val="accent1"/>
              </a:buClr>
              <a:buSzPct val="25000"/>
            </a:pPr>
            <a:r>
              <a:rPr lang="en-US" sz="1400" b="1" spc="100" dirty="0" smtClean="0">
                <a:solidFill>
                  <a:schemeClr val="dk2"/>
                </a:solidFill>
                <a:ea typeface="Calibri"/>
                <a:cs typeface="Calibri"/>
                <a:sym typeface="Calibri"/>
                <a:rtl val="0"/>
              </a:rPr>
              <a:t>                      </a:t>
            </a:r>
            <a:r>
              <a:rPr lang="en-US" sz="1400" b="1" spc="100" dirty="0" smtClean="0">
                <a:solidFill>
                  <a:schemeClr val="dk2"/>
                </a:solidFill>
                <a:latin typeface="Calibri" panose="020F0502020204030204" pitchFamily="34" charset="0"/>
                <a:ea typeface="Calibri"/>
                <a:cs typeface="Calibri"/>
                <a:sym typeface="Calibri"/>
                <a:rtl val="0"/>
              </a:rPr>
              <a:t>DR. RAJENDRA ARORA</a:t>
            </a:r>
            <a:endParaRPr lang="en-US" sz="1400" b="1" i="0" u="none" strike="noStrike" cap="none" spc="100" baseline="0" dirty="0" smtClean="0">
              <a:solidFill>
                <a:schemeClr val="dk2"/>
              </a:solidFill>
              <a:latin typeface="Calibri" panose="020F0502020204030204" pitchFamily="34" charset="0"/>
              <a:ea typeface="Calibri"/>
              <a:cs typeface="Calibri"/>
              <a:sym typeface="Calibri"/>
              <a:rtl val="0"/>
            </a:endParaRPr>
          </a:p>
          <a:p>
            <a:pPr marL="0" marR="0" lvl="0" indent="0" algn="l" rtl="0">
              <a:lnSpc>
                <a:spcPct val="90000"/>
              </a:lnSpc>
              <a:spcBef>
                <a:spcPts val="1200"/>
              </a:spcBef>
              <a:spcAft>
                <a:spcPts val="0"/>
              </a:spcAft>
              <a:buClr>
                <a:schemeClr val="accent1"/>
              </a:buClr>
              <a:buSzPct val="25000"/>
              <a:buFont typeface="Calibri"/>
              <a:buNone/>
            </a:pPr>
            <a:r>
              <a:rPr lang="en-US" sz="1400" b="1" i="0" u="none" strike="noStrike" cap="none" spc="100" baseline="0" smtClean="0">
                <a:solidFill>
                  <a:schemeClr val="dk2"/>
                </a:solidFill>
                <a:latin typeface="Calibri"/>
                <a:ea typeface="Calibri"/>
                <a:cs typeface="Calibri"/>
                <a:sym typeface="Calibri"/>
                <a:rtl val="0"/>
              </a:rPr>
              <a:t>INSTRUCTOR</a:t>
            </a:r>
            <a:r>
              <a:rPr lang="en-US" sz="1400" b="1" i="0" u="none" strike="noStrike" cap="none" spc="100" baseline="0" smtClean="0">
                <a:solidFill>
                  <a:schemeClr val="dk2"/>
                </a:solidFill>
                <a:latin typeface="Calibri"/>
                <a:ea typeface="Calibri"/>
                <a:cs typeface="Calibri"/>
                <a:sym typeface="Calibri"/>
                <a:rtl val="0"/>
              </a:rPr>
              <a:t>:    </a:t>
            </a:r>
            <a:r>
              <a:rPr lang="en-US" sz="1400" b="1" i="0" u="none" strike="noStrike" cap="none" spc="100" baseline="0" dirty="0">
                <a:solidFill>
                  <a:schemeClr val="dk2"/>
                </a:solidFill>
                <a:latin typeface="Calibri"/>
                <a:ea typeface="Calibri"/>
                <a:cs typeface="Calibri"/>
                <a:sym typeface="Calibri"/>
                <a:rtl val="0"/>
              </a:rPr>
              <a:t>DR. JERRIS HOOKER</a:t>
            </a:r>
          </a:p>
          <a:p>
            <a:pPr marL="0" marR="0" lvl="0" indent="0" algn="l" rtl="0">
              <a:lnSpc>
                <a:spcPct val="90000"/>
              </a:lnSpc>
              <a:spcBef>
                <a:spcPts val="600"/>
              </a:spcBef>
              <a:spcAft>
                <a:spcPts val="0"/>
              </a:spcAft>
              <a:buClr>
                <a:schemeClr val="accent1"/>
              </a:buClr>
              <a:buSzPct val="25000"/>
              <a:buFont typeface="Calibri"/>
              <a:buNone/>
            </a:pPr>
            <a:endParaRPr lang="en-US" sz="1050" b="1" i="0" u="none" strike="noStrike" cap="none" spc="100" baseline="0" dirty="0" smtClean="0">
              <a:solidFill>
                <a:schemeClr val="dk2"/>
              </a:solidFill>
              <a:latin typeface="Calibri"/>
              <a:ea typeface="Calibri"/>
              <a:cs typeface="Calibri"/>
              <a:sym typeface="Calibri"/>
              <a:rtl val="0"/>
            </a:endParaRPr>
          </a:p>
          <a:p>
            <a:pPr marL="0" marR="0" lvl="0" indent="0" algn="l" rtl="0">
              <a:lnSpc>
                <a:spcPct val="90000"/>
              </a:lnSpc>
              <a:spcBef>
                <a:spcPts val="600"/>
              </a:spcBef>
              <a:spcAft>
                <a:spcPts val="0"/>
              </a:spcAft>
              <a:buClr>
                <a:schemeClr val="accent1"/>
              </a:buClr>
              <a:buSzPct val="25000"/>
              <a:buFont typeface="Calibri"/>
              <a:buNone/>
            </a:pPr>
            <a:r>
              <a:rPr lang="en-US" sz="1400" b="1" i="0" u="none" strike="noStrike" cap="none" spc="100" baseline="0" dirty="0" smtClean="0">
                <a:solidFill>
                  <a:schemeClr val="dk2"/>
                </a:solidFill>
                <a:latin typeface="Calibri"/>
                <a:ea typeface="Calibri"/>
                <a:cs typeface="Calibri"/>
                <a:sym typeface="Calibri"/>
                <a:rtl val="0"/>
              </a:rPr>
              <a:t>DATE</a:t>
            </a:r>
            <a:r>
              <a:rPr lang="en-US" sz="1400" b="1" i="0" u="none" strike="noStrike" cap="none" spc="100" baseline="0" dirty="0">
                <a:solidFill>
                  <a:schemeClr val="dk2"/>
                </a:solidFill>
                <a:latin typeface="Calibri"/>
                <a:ea typeface="Calibri"/>
                <a:cs typeface="Calibri"/>
                <a:sym typeface="Calibri"/>
                <a:rtl val="0"/>
              </a:rPr>
              <a:t>: </a:t>
            </a:r>
            <a:r>
              <a:rPr lang="en-US" sz="1400" b="1" spc="100" dirty="0" smtClean="0">
                <a:solidFill>
                  <a:schemeClr val="dk2"/>
                </a:solidFill>
                <a:latin typeface="Calibri"/>
                <a:ea typeface="Calibri"/>
                <a:cs typeface="Calibri"/>
                <a:sym typeface="Calibri"/>
              </a:rPr>
              <a:t>3</a:t>
            </a:r>
            <a:r>
              <a:rPr lang="en-US" sz="1400" b="1" i="0" u="none" strike="noStrike" cap="none" spc="100" baseline="0" dirty="0" smtClean="0">
                <a:solidFill>
                  <a:schemeClr val="dk2"/>
                </a:solidFill>
                <a:latin typeface="Calibri"/>
                <a:ea typeface="Calibri"/>
                <a:cs typeface="Calibri"/>
                <a:sym typeface="Calibri"/>
                <a:rtl val="0"/>
              </a:rPr>
              <a:t>/</a:t>
            </a:r>
            <a:r>
              <a:rPr lang="en-US" sz="1400" b="1" spc="100" dirty="0" smtClean="0">
                <a:solidFill>
                  <a:schemeClr val="dk2"/>
                </a:solidFill>
                <a:latin typeface="Calibri"/>
                <a:ea typeface="Calibri"/>
                <a:cs typeface="Calibri"/>
                <a:sym typeface="Calibri"/>
                <a:rtl val="0"/>
              </a:rPr>
              <a:t>25</a:t>
            </a:r>
            <a:r>
              <a:rPr lang="en-US" sz="1400" b="1" i="0" u="none" strike="noStrike" cap="none" spc="100" baseline="0" dirty="0" smtClean="0">
                <a:solidFill>
                  <a:schemeClr val="dk2"/>
                </a:solidFill>
                <a:latin typeface="Calibri"/>
                <a:ea typeface="Calibri"/>
                <a:cs typeface="Calibri"/>
                <a:sym typeface="Calibri"/>
                <a:rtl val="0"/>
              </a:rPr>
              <a:t>/2016</a:t>
            </a:r>
            <a:endParaRPr lang="en-US" sz="1400" b="1" i="0" u="none" strike="noStrike" cap="none" spc="100" baseline="0" dirty="0">
              <a:solidFill>
                <a:schemeClr val="dk2"/>
              </a:solidFill>
              <a:latin typeface="Calibri"/>
              <a:ea typeface="Calibri"/>
              <a:cs typeface="Calibri"/>
              <a:sym typeface="Calibri"/>
              <a:rtl val="0"/>
            </a:endParaRPr>
          </a:p>
          <a:p>
            <a:pPr marL="0" marR="0" lvl="0" indent="0" algn="l" rtl="0">
              <a:lnSpc>
                <a:spcPct val="100000"/>
              </a:lnSpc>
              <a:spcBef>
                <a:spcPts val="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rtl val="0"/>
            </a:endParaRPr>
          </a:p>
        </p:txBody>
      </p:sp>
      <p:sp>
        <p:nvSpPr>
          <p:cNvPr id="3" name="Footer Placeholder 2"/>
          <p:cNvSpPr>
            <a:spLocks noGrp="1"/>
          </p:cNvSpPr>
          <p:nvPr>
            <p:ph type="ftr" idx="11"/>
          </p:nvPr>
        </p:nvSpPr>
        <p:spPr/>
        <p:txBody>
          <a:bodyPr/>
          <a:lstStyle/>
          <a:p>
            <a:r>
              <a:rPr lang="en-US" smtClean="0"/>
              <a:t>SAR Imager Team</a:t>
            </a:r>
            <a:endParaRPr lang="en-US" dirty="0"/>
          </a:p>
        </p:txBody>
      </p:sp>
      <p:sp>
        <p:nvSpPr>
          <p:cNvPr id="6" name="Slide Number Placeholder 5"/>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86086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Design Goals</a:t>
            </a:r>
            <a:endParaRPr lang="en-US" dirty="0"/>
          </a:p>
        </p:txBody>
      </p:sp>
      <p:sp>
        <p:nvSpPr>
          <p:cNvPr id="3" name="Text Placeholder 2"/>
          <p:cNvSpPr>
            <a:spLocks noGrp="1"/>
          </p:cNvSpPr>
          <p:nvPr>
            <p:ph type="body" idx="1"/>
          </p:nvPr>
        </p:nvSpPr>
        <p:spPr>
          <a:xfrm>
            <a:off x="7254240" y="1944864"/>
            <a:ext cx="4937760" cy="4307416"/>
          </a:xfrm>
        </p:spPr>
        <p:txBody>
          <a:bodyPr>
            <a:normAutofit/>
          </a:bodyPr>
          <a:lstStyle/>
          <a:p>
            <a:pPr marL="0" indent="0">
              <a:buNone/>
            </a:pPr>
            <a:r>
              <a:rPr lang="en-US" sz="1800" u="sng" dirty="0" smtClean="0"/>
              <a:t>Mechanical Engineering </a:t>
            </a:r>
          </a:p>
          <a:p>
            <a:pPr>
              <a:buFont typeface="Wingdings" panose="05000000000000000000" pitchFamily="2" charset="2"/>
              <a:buChar char="Ø"/>
            </a:pPr>
            <a:r>
              <a:rPr lang="en-US" sz="1800" dirty="0" smtClean="0"/>
              <a:t>Mobility</a:t>
            </a:r>
            <a:endParaRPr lang="en-US" dirty="0"/>
          </a:p>
          <a:p>
            <a:pPr>
              <a:buFont typeface="Wingdings" panose="05000000000000000000" pitchFamily="2" charset="2"/>
              <a:buChar char="Ø"/>
            </a:pPr>
            <a:r>
              <a:rPr lang="en-US" sz="1800" dirty="0" smtClean="0"/>
              <a:t>Lower Weight</a:t>
            </a:r>
            <a:endParaRPr lang="en-US" sz="1800" dirty="0"/>
          </a:p>
          <a:p>
            <a:pPr>
              <a:buFont typeface="Wingdings" panose="05000000000000000000" pitchFamily="2" charset="2"/>
              <a:buChar char="Ø"/>
            </a:pPr>
            <a:r>
              <a:rPr lang="en-US" sz="2000" dirty="0" smtClean="0"/>
              <a:t>Horn </a:t>
            </a:r>
            <a:r>
              <a:rPr lang="en-US" sz="2000" dirty="0"/>
              <a:t>Adjustment</a:t>
            </a:r>
          </a:p>
          <a:p>
            <a:pPr>
              <a:buFont typeface="Wingdings" panose="05000000000000000000" pitchFamily="2" charset="2"/>
              <a:buChar char="Ø"/>
            </a:pPr>
            <a:r>
              <a:rPr lang="en-US" sz="2000" dirty="0" smtClean="0"/>
              <a:t>Increase Stability</a:t>
            </a:r>
            <a:endParaRPr lang="en-US" sz="2000" dirty="0"/>
          </a:p>
          <a:p>
            <a:pPr>
              <a:buFont typeface="Wingdings" panose="05000000000000000000" pitchFamily="2" charset="2"/>
              <a:buChar char="Ø"/>
            </a:pPr>
            <a:endParaRPr lang="en-US" dirty="0"/>
          </a:p>
        </p:txBody>
      </p:sp>
      <p:sp>
        <p:nvSpPr>
          <p:cNvPr id="4" name="Text Placeholder 3"/>
          <p:cNvSpPr>
            <a:spLocks noGrp="1"/>
          </p:cNvSpPr>
          <p:nvPr>
            <p:ph type="body" idx="2"/>
          </p:nvPr>
        </p:nvSpPr>
        <p:spPr>
          <a:xfrm>
            <a:off x="1097280" y="1989783"/>
            <a:ext cx="5120640" cy="4023360"/>
          </a:xfrm>
        </p:spPr>
        <p:txBody>
          <a:bodyPr>
            <a:normAutofit/>
          </a:bodyPr>
          <a:lstStyle/>
          <a:p>
            <a:pPr marL="0" indent="0">
              <a:buNone/>
            </a:pPr>
            <a:r>
              <a:rPr lang="en-US" u="sng" dirty="0" smtClean="0"/>
              <a:t>Electrical Engineering</a:t>
            </a:r>
          </a:p>
          <a:p>
            <a:pPr>
              <a:buFont typeface="Wingdings" panose="05000000000000000000" pitchFamily="2" charset="2"/>
              <a:buChar char="Ø"/>
            </a:pPr>
            <a:r>
              <a:rPr lang="en-US" dirty="0" smtClean="0"/>
              <a:t>Identify reflector at 20 feet</a:t>
            </a:r>
          </a:p>
          <a:p>
            <a:pPr>
              <a:buFont typeface="Wingdings" panose="05000000000000000000" pitchFamily="2" charset="2"/>
              <a:buChar char="Ø"/>
            </a:pPr>
            <a:r>
              <a:rPr lang="en-US" dirty="0" smtClean="0"/>
              <a:t>Standalone functionality </a:t>
            </a:r>
          </a:p>
          <a:p>
            <a:pPr>
              <a:buFont typeface="Wingdings" panose="05000000000000000000" pitchFamily="2" charset="2"/>
              <a:buChar char="Ø"/>
            </a:pPr>
            <a:r>
              <a:rPr lang="en-US" dirty="0"/>
              <a:t>FPGA signal processing for real-time &amp; standalone functionality</a:t>
            </a:r>
          </a:p>
          <a:p>
            <a:pPr>
              <a:buFont typeface="Wingdings" panose="05000000000000000000" pitchFamily="2" charset="2"/>
              <a:buChar char="Ø"/>
            </a:pPr>
            <a:r>
              <a:rPr lang="en-US" dirty="0" smtClean="0"/>
              <a:t>MATLAB signal processing for testing &amp; future development</a:t>
            </a:r>
          </a:p>
        </p:txBody>
      </p:sp>
      <p:sp>
        <p:nvSpPr>
          <p:cNvPr id="5" name="Footer Placeholder 4"/>
          <p:cNvSpPr>
            <a:spLocks noGrp="1"/>
          </p:cNvSpPr>
          <p:nvPr>
            <p:ph type="ftr" idx="11"/>
          </p:nvPr>
        </p:nvSpPr>
        <p:spPr/>
        <p:txBody>
          <a:bodyPr/>
          <a:lstStyle/>
          <a:p>
            <a:r>
              <a:rPr lang="en-US" smtClean="0"/>
              <a:t>SAR Imager Team</a:t>
            </a:r>
            <a:endParaRPr lang="en-US"/>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10</a:t>
            </a:fld>
            <a:endParaRPr lang="en-US" sz="1050" b="0" i="0" u="none" strike="noStrike" cap="none" baseline="0">
              <a:solidFill>
                <a:srgbClr val="FFFFFF"/>
              </a:solidFill>
              <a:latin typeface="Calibri"/>
              <a:ea typeface="Calibri"/>
              <a:cs typeface="Calibri"/>
              <a:sym typeface="Calibri"/>
              <a:rtl val="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a:t>
            </a:r>
            <a:r>
              <a:rPr lang="en-US" dirty="0" err="1" smtClean="0"/>
              <a:t>nicewonger</a:t>
            </a:r>
            <a:endParaRPr lang="en-US" dirty="0"/>
          </a:p>
        </p:txBody>
      </p:sp>
    </p:spTree>
    <p:extLst>
      <p:ext uri="{BB962C8B-B14F-4D97-AF65-F5344CB8AC3E}">
        <p14:creationId xmlns:p14="http://schemas.microsoft.com/office/powerpoint/2010/main" val="4205080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Signal Processing</a:t>
            </a:r>
            <a:endParaRPr lang="en-US" dirty="0"/>
          </a:p>
        </p:txBody>
      </p:sp>
      <p:sp>
        <p:nvSpPr>
          <p:cNvPr id="5" name="Text Placeholder 4"/>
          <p:cNvSpPr>
            <a:spLocks noGrp="1"/>
          </p:cNvSpPr>
          <p:nvPr>
            <p:ph type="body" idx="1"/>
          </p:nvPr>
        </p:nvSpPr>
        <p:spPr/>
        <p:txBody>
          <a:bodyPr/>
          <a:lstStyle/>
          <a:p>
            <a:r>
              <a:rPr lang="en-US" cap="none" dirty="0" smtClean="0"/>
              <a:t>Jordan Bolduc</a:t>
            </a:r>
            <a:endParaRPr lang="en-US" cap="none" dirty="0"/>
          </a:p>
        </p:txBody>
      </p:sp>
      <p:sp>
        <p:nvSpPr>
          <p:cNvPr id="2" name="Footer Placeholder 1"/>
          <p:cNvSpPr>
            <a:spLocks noGrp="1"/>
          </p:cNvSpPr>
          <p:nvPr>
            <p:ph type="ftr" idx="11"/>
          </p:nvPr>
        </p:nvSpPr>
        <p:spPr/>
        <p:txBody>
          <a:bodyPr/>
          <a:lstStyle/>
          <a:p>
            <a:r>
              <a:rPr lang="en-US" smtClean="0"/>
              <a:t>SAR Imager Team</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11</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719670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Completed</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dirty="0"/>
              <a:t> </a:t>
            </a:r>
            <a:r>
              <a:rPr lang="en-US" dirty="0" smtClean="0"/>
              <a:t>Signal processing algorithm is finished in MATLAB</a:t>
            </a:r>
          </a:p>
          <a:p>
            <a:pPr>
              <a:buFont typeface="Wingdings" panose="05000000000000000000" pitchFamily="2" charset="2"/>
              <a:buChar char="Ø"/>
            </a:pPr>
            <a:r>
              <a:rPr lang="en-US" dirty="0"/>
              <a:t> </a:t>
            </a:r>
            <a:r>
              <a:rPr lang="en-US" dirty="0" smtClean="0"/>
              <a:t>Different visual representations are being used:</a:t>
            </a:r>
          </a:p>
          <a:p>
            <a:pPr lvl="1">
              <a:buFont typeface="Arial" panose="020B0604020202020204" pitchFamily="34" charset="0"/>
              <a:buChar char="•"/>
            </a:pPr>
            <a:r>
              <a:rPr lang="en-US" dirty="0"/>
              <a:t> </a:t>
            </a:r>
            <a:r>
              <a:rPr lang="en-US" dirty="0" smtClean="0"/>
              <a:t>Cartesian Plot</a:t>
            </a:r>
          </a:p>
          <a:p>
            <a:pPr lvl="1">
              <a:buFont typeface="Arial" panose="020B0604020202020204" pitchFamily="34" charset="0"/>
              <a:buChar char="•"/>
            </a:pPr>
            <a:r>
              <a:rPr lang="en-US" dirty="0"/>
              <a:t> </a:t>
            </a:r>
            <a:r>
              <a:rPr lang="en-US" dirty="0" smtClean="0"/>
              <a:t>Bar Graph (i.e. stripe on VGA display)</a:t>
            </a:r>
          </a:p>
          <a:p>
            <a:pPr lvl="1">
              <a:buFont typeface="Arial" panose="020B0604020202020204" pitchFamily="34" charset="0"/>
              <a:buChar char="•"/>
            </a:pPr>
            <a:r>
              <a:rPr lang="en-US" dirty="0"/>
              <a:t> </a:t>
            </a:r>
            <a:r>
              <a:rPr lang="en-US" dirty="0" smtClean="0"/>
              <a:t>3D Mapping of energy</a:t>
            </a:r>
            <a:endParaRPr lang="en-US" dirty="0"/>
          </a:p>
          <a:p>
            <a:pPr marL="201168" lvl="1" indent="0">
              <a:buNone/>
            </a:pPr>
            <a:endParaRPr lang="en-US" dirty="0"/>
          </a:p>
        </p:txBody>
      </p:sp>
      <p:pic>
        <p:nvPicPr>
          <p:cNvPr id="6" name="Picture 5"/>
          <p:cNvPicPr>
            <a:picLocks noChangeAspect="1"/>
          </p:cNvPicPr>
          <p:nvPr/>
        </p:nvPicPr>
        <p:blipFill>
          <a:blip r:embed="rId2"/>
          <a:stretch>
            <a:fillRect/>
          </a:stretch>
        </p:blipFill>
        <p:spPr>
          <a:xfrm>
            <a:off x="6731544" y="1954318"/>
            <a:ext cx="5038725" cy="3914775"/>
          </a:xfrm>
          <a:prstGeom prst="rect">
            <a:avLst/>
          </a:prstGeom>
        </p:spPr>
      </p:pic>
      <p:sp>
        <p:nvSpPr>
          <p:cNvPr id="2" name="Footer Placeholder 1"/>
          <p:cNvSpPr>
            <a:spLocks noGrp="1"/>
          </p:cNvSpPr>
          <p:nvPr>
            <p:ph type="ftr" idx="11"/>
          </p:nvPr>
        </p:nvSpPr>
        <p:spPr/>
        <p:txBody>
          <a:bodyPr/>
          <a:lstStyle/>
          <a:p>
            <a:r>
              <a:rPr lang="en-US" smtClean="0"/>
              <a:t>SAR Imager Team</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12</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358824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Visualization</a:t>
            </a:r>
            <a:endParaRPr lang="en-US" dirty="0"/>
          </a:p>
        </p:txBody>
      </p:sp>
      <p:pic>
        <p:nvPicPr>
          <p:cNvPr id="4" name="Content Placeholder 3"/>
          <p:cNvPicPr>
            <a:picLocks noGrp="1" noChangeAspect="1"/>
          </p:cNvPicPr>
          <p:nvPr>
            <p:ph idx="1"/>
          </p:nvPr>
        </p:nvPicPr>
        <p:blipFill>
          <a:blip r:embed="rId2"/>
          <a:stretch>
            <a:fillRect/>
          </a:stretch>
        </p:blipFill>
        <p:spPr>
          <a:xfrm>
            <a:off x="1097280" y="1890073"/>
            <a:ext cx="5076825" cy="3962400"/>
          </a:xfrm>
          <a:prstGeom prst="rect">
            <a:avLst/>
          </a:prstGeom>
        </p:spPr>
      </p:pic>
      <p:pic>
        <p:nvPicPr>
          <p:cNvPr id="5" name="Picture 4"/>
          <p:cNvPicPr>
            <a:picLocks noChangeAspect="1"/>
          </p:cNvPicPr>
          <p:nvPr/>
        </p:nvPicPr>
        <p:blipFill>
          <a:blip r:embed="rId3"/>
          <a:stretch>
            <a:fillRect/>
          </a:stretch>
        </p:blipFill>
        <p:spPr>
          <a:xfrm>
            <a:off x="6334124" y="1890073"/>
            <a:ext cx="5010150" cy="3962400"/>
          </a:xfrm>
          <a:prstGeom prst="rect">
            <a:avLst/>
          </a:prstGeom>
        </p:spPr>
      </p:pic>
      <p:sp>
        <p:nvSpPr>
          <p:cNvPr id="3" name="Footer Placeholder 2"/>
          <p:cNvSpPr>
            <a:spLocks noGrp="1"/>
          </p:cNvSpPr>
          <p:nvPr>
            <p:ph type="ftr" idx="11"/>
          </p:nvPr>
        </p:nvSpPr>
        <p:spPr/>
        <p:txBody>
          <a:bodyPr/>
          <a:lstStyle/>
          <a:p>
            <a:r>
              <a:rPr lang="en-US" smtClean="0"/>
              <a:t>SAR Imager Team</a:t>
            </a:r>
            <a:endParaRPr lang="en-US" dirty="0"/>
          </a:p>
        </p:txBody>
      </p:sp>
      <p:sp>
        <p:nvSpPr>
          <p:cNvPr id="6" name="Slide Number Placeholder 5"/>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13</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802123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Code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Why create calibration code?</a:t>
            </a:r>
          </a:p>
          <a:p>
            <a:pPr lvl="1">
              <a:buFont typeface="Arial" panose="020B0604020202020204" pitchFamily="34" charset="0"/>
              <a:buChar char="•"/>
            </a:pPr>
            <a:r>
              <a:rPr lang="en-US" dirty="0"/>
              <a:t> </a:t>
            </a:r>
            <a:r>
              <a:rPr lang="en-US" dirty="0" smtClean="0"/>
              <a:t>Corrects for the Far Field Assumption</a:t>
            </a:r>
          </a:p>
          <a:p>
            <a:pPr lvl="1">
              <a:buFont typeface="Arial" panose="020B0604020202020204" pitchFamily="34" charset="0"/>
              <a:buChar char="•"/>
            </a:pPr>
            <a:r>
              <a:rPr lang="en-US" dirty="0"/>
              <a:t> </a:t>
            </a:r>
            <a:r>
              <a:rPr lang="en-US" dirty="0" smtClean="0"/>
              <a:t>Going off and targeting at an angle</a:t>
            </a:r>
          </a:p>
          <a:p>
            <a:pPr lvl="1">
              <a:buFont typeface="Arial" panose="020B0604020202020204" pitchFamily="34" charset="0"/>
              <a:buChar char="•"/>
            </a:pPr>
            <a:r>
              <a:rPr lang="en-US" dirty="0"/>
              <a:t> </a:t>
            </a:r>
            <a:r>
              <a:rPr lang="en-US" dirty="0" smtClean="0"/>
              <a:t>Isolates the peak energy level</a:t>
            </a:r>
          </a:p>
          <a:p>
            <a:pPr>
              <a:buFont typeface="Wingdings" panose="05000000000000000000" pitchFamily="2" charset="2"/>
              <a:buChar char="Ø"/>
            </a:pPr>
            <a:r>
              <a:rPr lang="en-US" dirty="0" smtClean="0"/>
              <a:t> Two Methods</a:t>
            </a:r>
          </a:p>
          <a:p>
            <a:pPr lvl="1">
              <a:buFont typeface="Arial" panose="020B0604020202020204" pitchFamily="34" charset="0"/>
              <a:buChar char="•"/>
            </a:pPr>
            <a:r>
              <a:rPr lang="en-US" dirty="0" smtClean="0"/>
              <a:t> Main Goal: Boresight Calibration</a:t>
            </a:r>
          </a:p>
          <a:p>
            <a:pPr lvl="1">
              <a:buFont typeface="Arial" panose="020B0604020202020204" pitchFamily="34" charset="0"/>
              <a:buChar char="•"/>
            </a:pPr>
            <a:r>
              <a:rPr lang="en-US" dirty="0"/>
              <a:t> </a:t>
            </a:r>
            <a:r>
              <a:rPr lang="en-US" dirty="0" smtClean="0"/>
              <a:t>Contingency Plan: Logical Indexing</a:t>
            </a:r>
          </a:p>
          <a:p>
            <a:pPr lvl="1">
              <a:buFont typeface="Arial" panose="020B0604020202020204" pitchFamily="34" charset="0"/>
              <a:buChar char="•"/>
            </a:pPr>
            <a:endParaRPr lang="en-US" dirty="0"/>
          </a:p>
        </p:txBody>
      </p:sp>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14</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75798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Boresight </a:t>
            </a:r>
            <a:r>
              <a:rPr lang="en-US" dirty="0" smtClean="0"/>
              <a:t>Calibration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Take raw data measurement 20 feet away at boresight</a:t>
            </a:r>
          </a:p>
          <a:p>
            <a:pPr>
              <a:buFont typeface="Wingdings" panose="05000000000000000000" pitchFamily="2" charset="2"/>
              <a:buChar char="Ø"/>
            </a:pPr>
            <a:r>
              <a:rPr lang="en-US" dirty="0"/>
              <a:t> </a:t>
            </a:r>
            <a:r>
              <a:rPr lang="en-US" dirty="0" smtClean="0"/>
              <a:t>Multiply by complex conjugate of these numbers</a:t>
            </a:r>
          </a:p>
          <a:p>
            <a:pPr>
              <a:buFont typeface="Wingdings" panose="05000000000000000000" pitchFamily="2" charset="2"/>
              <a:buChar char="Ø"/>
            </a:pPr>
            <a:r>
              <a:rPr lang="en-US" dirty="0" smtClean="0"/>
              <a:t>Calibrate all the rest of incoming data with this conjugate to calibrate</a:t>
            </a:r>
          </a:p>
          <a:p>
            <a:pPr>
              <a:buFont typeface="Wingdings" panose="05000000000000000000" pitchFamily="2" charset="2"/>
              <a:buChar char="Ø"/>
            </a:pPr>
            <a:r>
              <a:rPr lang="en-US" dirty="0"/>
              <a:t> </a:t>
            </a:r>
            <a:r>
              <a:rPr lang="en-US" dirty="0" smtClean="0"/>
              <a:t>Eliminates most of the far field assumption up to about 15 degrees from boresight</a:t>
            </a:r>
          </a:p>
          <a:p>
            <a:pPr>
              <a:buFont typeface="Wingdings" panose="05000000000000000000" pitchFamily="2" charset="2"/>
              <a:buChar char="Ø"/>
            </a:pPr>
            <a:r>
              <a:rPr lang="en-US" dirty="0"/>
              <a:t> </a:t>
            </a:r>
            <a:r>
              <a:rPr lang="en-US" dirty="0" smtClean="0"/>
              <a:t>Not perfect, but works for the scope</a:t>
            </a:r>
          </a:p>
          <a:p>
            <a:pPr>
              <a:buFont typeface="Arial" panose="020B0604020202020204" pitchFamily="34" charset="0"/>
              <a:buChar char="•"/>
            </a:pPr>
            <a:endParaRPr lang="en-US" dirty="0"/>
          </a:p>
        </p:txBody>
      </p:sp>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15</a:t>
            </a:fld>
            <a:endParaRPr lang="en-US" sz="1050" dirty="0">
              <a:solidFill>
                <a:srgbClr val="FFFFFF"/>
              </a:solidFill>
              <a:latin typeface="Calibri"/>
              <a:ea typeface="Calibri"/>
              <a:cs typeface="Calibri"/>
              <a:sym typeface="Calibri"/>
            </a:endParaRPr>
          </a:p>
        </p:txBody>
      </p:sp>
      <p:pic>
        <p:nvPicPr>
          <p:cNvPr id="8" name="Picture 7"/>
          <p:cNvPicPr>
            <a:picLocks noChangeAspect="1"/>
          </p:cNvPicPr>
          <p:nvPr/>
        </p:nvPicPr>
        <p:blipFill>
          <a:blip r:embed="rId2"/>
          <a:stretch>
            <a:fillRect/>
          </a:stretch>
        </p:blipFill>
        <p:spPr>
          <a:xfrm>
            <a:off x="2155813" y="4078464"/>
            <a:ext cx="6353175" cy="2085975"/>
          </a:xfrm>
          <a:prstGeom prst="rect">
            <a:avLst/>
          </a:prstGeom>
        </p:spPr>
      </p:pic>
    </p:spTree>
    <p:extLst>
      <p:ext uri="{BB962C8B-B14F-4D97-AF65-F5344CB8AC3E}">
        <p14:creationId xmlns:p14="http://schemas.microsoft.com/office/powerpoint/2010/main" val="2844973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Logical Indexing</a:t>
            </a:r>
            <a:endParaRPr lang="en-US" dirty="0"/>
          </a:p>
        </p:txBody>
      </p:sp>
      <p:sp>
        <p:nvSpPr>
          <p:cNvPr id="3" name="Content Placeholder 2"/>
          <p:cNvSpPr>
            <a:spLocks noGrp="1"/>
          </p:cNvSpPr>
          <p:nvPr>
            <p:ph type="body" idx="1"/>
          </p:nvPr>
        </p:nvSpPr>
        <p:spPr/>
        <p:txBody>
          <a:bodyPr/>
          <a:lstStyle/>
          <a:p>
            <a:pPr indent="0">
              <a:buNone/>
            </a:pPr>
            <a:r>
              <a:rPr lang="en-US" sz="2800" u="sng" dirty="0" smtClean="0"/>
              <a:t>Advantages </a:t>
            </a:r>
          </a:p>
          <a:p>
            <a:pPr>
              <a:buFont typeface="Wingdings" panose="05000000000000000000" pitchFamily="2" charset="2"/>
              <a:buChar char="Ø"/>
            </a:pPr>
            <a:r>
              <a:rPr lang="en-US" dirty="0" smtClean="0"/>
              <a:t>Can eliminate the noise floor</a:t>
            </a:r>
          </a:p>
          <a:p>
            <a:pPr>
              <a:buFont typeface="Wingdings" panose="05000000000000000000" pitchFamily="2" charset="2"/>
              <a:buChar char="Ø"/>
            </a:pPr>
            <a:r>
              <a:rPr lang="en-US" dirty="0"/>
              <a:t> </a:t>
            </a:r>
            <a:r>
              <a:rPr lang="en-US" dirty="0" smtClean="0"/>
              <a:t>Sets all data to zero if below certain energy level</a:t>
            </a:r>
          </a:p>
          <a:p>
            <a:pPr>
              <a:buFont typeface="Wingdings" panose="05000000000000000000" pitchFamily="2" charset="2"/>
              <a:buChar char="Ø"/>
            </a:pPr>
            <a:r>
              <a:rPr lang="en-US" dirty="0"/>
              <a:t> </a:t>
            </a:r>
            <a:r>
              <a:rPr lang="en-US" dirty="0" smtClean="0"/>
              <a:t>Should only show stripe in the bar graph</a:t>
            </a:r>
          </a:p>
          <a:p>
            <a:pPr>
              <a:buFont typeface="Wingdings" panose="05000000000000000000" pitchFamily="2" charset="2"/>
              <a:buChar char="Ø"/>
            </a:pPr>
            <a:r>
              <a:rPr lang="en-US" dirty="0" smtClean="0"/>
              <a:t> Can also be used for display purposes along with boresight calibration</a:t>
            </a:r>
          </a:p>
        </p:txBody>
      </p:sp>
      <p:sp>
        <p:nvSpPr>
          <p:cNvPr id="6" name="Text Placeholder 5"/>
          <p:cNvSpPr>
            <a:spLocks noGrp="1"/>
          </p:cNvSpPr>
          <p:nvPr>
            <p:ph type="body" idx="2"/>
          </p:nvPr>
        </p:nvSpPr>
        <p:spPr/>
        <p:txBody>
          <a:bodyPr/>
          <a:lstStyle/>
          <a:p>
            <a:pPr lvl="0" indent="0">
              <a:buClr>
                <a:srgbClr val="1CADE4"/>
              </a:buClr>
              <a:buNone/>
            </a:pPr>
            <a:r>
              <a:rPr lang="en-US" sz="2800" u="sng" dirty="0" smtClean="0"/>
              <a:t>Disadvantages </a:t>
            </a:r>
            <a:endParaRPr lang="en-US" sz="2800" u="sng" dirty="0"/>
          </a:p>
          <a:p>
            <a:pPr>
              <a:buFont typeface="Wingdings" panose="05000000000000000000" pitchFamily="2" charset="2"/>
              <a:buChar char="Ø"/>
            </a:pPr>
            <a:r>
              <a:rPr lang="en-US" dirty="0"/>
              <a:t>Not </a:t>
            </a:r>
            <a:r>
              <a:rPr lang="en-US" dirty="0" smtClean="0"/>
              <a:t>very accurate</a:t>
            </a:r>
          </a:p>
          <a:p>
            <a:pPr>
              <a:buFont typeface="Wingdings" panose="05000000000000000000" pitchFamily="2" charset="2"/>
              <a:buChar char="Ø"/>
            </a:pPr>
            <a:r>
              <a:rPr lang="en-US" dirty="0"/>
              <a:t> Does not account for and take away large reflections that are detected</a:t>
            </a:r>
          </a:p>
          <a:p>
            <a:pPr>
              <a:buFont typeface="Wingdings" panose="05000000000000000000" pitchFamily="2" charset="2"/>
              <a:buChar char="Ø"/>
            </a:pPr>
            <a:r>
              <a:rPr lang="en-US" dirty="0"/>
              <a:t> Must know energy expected energy level for detection</a:t>
            </a:r>
          </a:p>
          <a:p>
            <a:pPr>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16</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16449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Logical Indexing</a:t>
            </a:r>
            <a:endParaRPr lang="en-US" dirty="0"/>
          </a:p>
        </p:txBody>
      </p:sp>
      <p:sp>
        <p:nvSpPr>
          <p:cNvPr id="3" name="Content Placeholder 2"/>
          <p:cNvSpPr>
            <a:spLocks noGrp="1"/>
          </p:cNvSpPr>
          <p:nvPr>
            <p:ph idx="1"/>
          </p:nvPr>
        </p:nvSpPr>
        <p:spPr>
          <a:xfrm>
            <a:off x="1001746" y="1845734"/>
            <a:ext cx="10058400" cy="4023360"/>
          </a:xfrm>
        </p:spPr>
        <p:txBody>
          <a:bodyPr/>
          <a:lstStyle/>
          <a:p>
            <a:pPr marL="0" indent="0">
              <a:lnSpc>
                <a:spcPct val="100000"/>
              </a:lnSpc>
              <a:buNone/>
            </a:pPr>
            <a:r>
              <a:rPr lang="it-IT" sz="1800" dirty="0" smtClean="0"/>
              <a:t>&gt;&gt; </a:t>
            </a:r>
            <a:r>
              <a:rPr lang="it-IT" sz="1800" dirty="0"/>
              <a:t>Data = [2 5 5 3 2 1 2 5 6 5 2];</a:t>
            </a:r>
          </a:p>
          <a:p>
            <a:pPr marL="0" indent="0">
              <a:lnSpc>
                <a:spcPct val="100000"/>
              </a:lnSpc>
              <a:buNone/>
            </a:pPr>
            <a:r>
              <a:rPr lang="it-IT" sz="1800" dirty="0"/>
              <a:t>&gt;&gt; Data(~(Data </a:t>
            </a:r>
            <a:r>
              <a:rPr lang="it-IT" sz="1800" dirty="0" smtClean="0"/>
              <a:t>&gt; 4)) </a:t>
            </a:r>
            <a:r>
              <a:rPr lang="it-IT" sz="1800" dirty="0"/>
              <a:t>= 0</a:t>
            </a:r>
          </a:p>
          <a:p>
            <a:pPr marL="0" indent="0">
              <a:buNone/>
            </a:pPr>
            <a:r>
              <a:rPr lang="it-IT" sz="1800" dirty="0"/>
              <a:t>Data </a:t>
            </a:r>
            <a:r>
              <a:rPr lang="it-IT" sz="1800" dirty="0" smtClean="0"/>
              <a:t>=</a:t>
            </a:r>
          </a:p>
          <a:p>
            <a:pPr marL="0" indent="0">
              <a:buNone/>
            </a:pPr>
            <a:r>
              <a:rPr lang="it-IT" sz="1800" dirty="0"/>
              <a:t> </a:t>
            </a:r>
            <a:r>
              <a:rPr lang="it-IT" sz="1800" dirty="0" smtClean="0"/>
              <a:t>  0     </a:t>
            </a:r>
            <a:r>
              <a:rPr lang="it-IT" sz="1800" dirty="0"/>
              <a:t>5     5     0     0     0     0     5     6     5     0</a:t>
            </a:r>
          </a:p>
          <a:p>
            <a:pPr marL="0" indent="0">
              <a:buNone/>
            </a:pPr>
            <a:endParaRPr lang="it-IT"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411988" y="3506207"/>
            <a:ext cx="3602865" cy="2778033"/>
          </a:xfrm>
          <a:prstGeom prst="rect">
            <a:avLst/>
          </a:prstGeom>
        </p:spPr>
      </p:pic>
      <p:pic>
        <p:nvPicPr>
          <p:cNvPr id="5" name="Picture 4"/>
          <p:cNvPicPr>
            <a:picLocks noChangeAspect="1"/>
          </p:cNvPicPr>
          <p:nvPr/>
        </p:nvPicPr>
        <p:blipFill>
          <a:blip r:embed="rId3"/>
          <a:stretch>
            <a:fillRect/>
          </a:stretch>
        </p:blipFill>
        <p:spPr>
          <a:xfrm>
            <a:off x="6532289" y="3506207"/>
            <a:ext cx="3640753" cy="2813003"/>
          </a:xfrm>
          <a:prstGeom prst="rect">
            <a:avLst/>
          </a:prstGeom>
        </p:spPr>
      </p:pic>
      <p:sp>
        <p:nvSpPr>
          <p:cNvPr id="6" name="Footer Placeholder 5"/>
          <p:cNvSpPr>
            <a:spLocks noGrp="1"/>
          </p:cNvSpPr>
          <p:nvPr>
            <p:ph type="ftr" idx="11"/>
          </p:nvPr>
        </p:nvSpPr>
        <p:spPr/>
        <p:txBody>
          <a:bodyPr/>
          <a:lstStyle/>
          <a:p>
            <a:r>
              <a:rPr lang="en-US" smtClean="0"/>
              <a:t>SAR Imager Team</a:t>
            </a:r>
            <a:endParaRPr lang="en-US" dirty="0"/>
          </a:p>
        </p:txBody>
      </p:sp>
      <p:sp>
        <p:nvSpPr>
          <p:cNvPr id="7" name="Slide Number Placeholder 6"/>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17</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21581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Still open to implementation</a:t>
            </a:r>
          </a:p>
          <a:p>
            <a:pPr>
              <a:buFont typeface="Wingdings" panose="05000000000000000000" pitchFamily="2" charset="2"/>
              <a:buChar char="Ø"/>
            </a:pPr>
            <a:r>
              <a:rPr lang="en-US" dirty="0"/>
              <a:t> </a:t>
            </a:r>
            <a:r>
              <a:rPr lang="en-US" dirty="0" smtClean="0"/>
              <a:t>Time dependent</a:t>
            </a:r>
            <a:endParaRPr lang="en-US" dirty="0"/>
          </a:p>
          <a:p>
            <a:pPr>
              <a:buFont typeface="Wingdings" panose="05000000000000000000" pitchFamily="2" charset="2"/>
              <a:buChar char="Ø"/>
            </a:pPr>
            <a:r>
              <a:rPr lang="en-US" dirty="0"/>
              <a:t> </a:t>
            </a:r>
            <a:r>
              <a:rPr lang="en-US" dirty="0" smtClean="0"/>
              <a:t>Can be worked on in between teams</a:t>
            </a:r>
          </a:p>
          <a:p>
            <a:pPr>
              <a:buFont typeface="Wingdings" panose="05000000000000000000" pitchFamily="2" charset="2"/>
              <a:buChar char="Ø"/>
            </a:pPr>
            <a:r>
              <a:rPr lang="en-US" dirty="0"/>
              <a:t> </a:t>
            </a:r>
            <a:r>
              <a:rPr lang="en-US" dirty="0" smtClean="0"/>
              <a:t>3</a:t>
            </a:r>
            <a:r>
              <a:rPr lang="en-US" baseline="30000" dirty="0" smtClean="0"/>
              <a:t>rd</a:t>
            </a:r>
            <a:r>
              <a:rPr lang="en-US" dirty="0" smtClean="0"/>
              <a:t> Generation Goal</a:t>
            </a:r>
          </a:p>
          <a:p>
            <a:pPr>
              <a:buFont typeface="Arial" panose="020B0604020202020204" pitchFamily="34" charset="0"/>
              <a:buChar char="•"/>
            </a:pPr>
            <a:endParaRPr lang="en-US" dirty="0" smtClean="0"/>
          </a:p>
        </p:txBody>
      </p:sp>
      <p:pic>
        <p:nvPicPr>
          <p:cNvPr id="1030" name="Picture 6" descr="http://cs231n.github.io/assets/nn1/neural_ne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2016456"/>
            <a:ext cx="48672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idx="11"/>
          </p:nvPr>
        </p:nvSpPr>
        <p:spPr/>
        <p:txBody>
          <a:bodyPr/>
          <a:lstStyle/>
          <a:p>
            <a:r>
              <a:rPr lang="en-US" smtClean="0"/>
              <a:t>SAR Imager Team</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18</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42713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1097279" y="2148840"/>
            <a:ext cx="10058398" cy="2176270"/>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3000" dirty="0" smtClean="0"/>
              <a:t>FPGA Code &amp; Control Considerations</a:t>
            </a:r>
            <a:endParaRPr lang="en-US" sz="3000" b="0" i="0" u="none" strike="noStrike" cap="none" dirty="0"/>
          </a:p>
        </p:txBody>
      </p:sp>
      <p:sp>
        <p:nvSpPr>
          <p:cNvPr id="262" name="Shape 262"/>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dirty="0" smtClean="0">
                <a:solidFill>
                  <a:schemeClr val="dk2"/>
                </a:solidFill>
                <a:latin typeface="Calibri"/>
                <a:ea typeface="Calibri"/>
                <a:cs typeface="Calibri"/>
                <a:sym typeface="Calibri"/>
              </a:rPr>
              <a:t>Olivier Barbier</a:t>
            </a:r>
            <a:endParaRPr lang="en-US" sz="2400" b="0" i="0" u="none" strike="noStrike" cap="none" dirty="0">
              <a:solidFill>
                <a:schemeClr val="dk2"/>
              </a:solidFill>
              <a:latin typeface="Calibri"/>
              <a:ea typeface="Calibri"/>
              <a:cs typeface="Calibri"/>
              <a:sym typeface="Calibri"/>
            </a:endParaRPr>
          </a:p>
        </p:txBody>
      </p:sp>
      <p:sp>
        <p:nvSpPr>
          <p:cNvPr id="2" name="Footer Placeholder 1"/>
          <p:cNvSpPr>
            <a:spLocks noGrp="1"/>
          </p:cNvSpPr>
          <p:nvPr>
            <p:ph type="ftr" idx="11"/>
          </p:nvPr>
        </p:nvSpPr>
        <p:spPr/>
        <p:txBody>
          <a:bodyPr/>
          <a:lstStyle/>
          <a:p>
            <a:r>
              <a:rPr lang="en-US" smtClean="0"/>
              <a:t>SAR Imager Team</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19</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2027924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marL="0" marR="0" lvl="1" indent="0" algn="l" rtl="0">
              <a:spcBef>
                <a:spcPts val="0"/>
              </a:spcBef>
              <a:buSzPct val="25000"/>
              <a:buFont typeface="Arial"/>
              <a:buNone/>
            </a:pPr>
            <a:r>
              <a:rPr lang="en-US" sz="4400" b="0" i="0" u="none" strike="noStrike" cap="none" baseline="0" dirty="0"/>
              <a:t>Project </a:t>
            </a:r>
            <a:r>
              <a:rPr lang="en-US" sz="4400" b="0" i="0" u="none" strike="noStrike" cap="none" baseline="0" dirty="0" smtClean="0"/>
              <a:t>Overview </a:t>
            </a:r>
            <a:r>
              <a:rPr lang="en-US" sz="4400" dirty="0"/>
              <a:t>&amp;</a:t>
            </a:r>
            <a:r>
              <a:rPr lang="en-US" sz="4400" b="0" i="0" u="none" strike="noStrike" cap="none" baseline="0" dirty="0" smtClean="0"/>
              <a:t> </a:t>
            </a:r>
            <a:br>
              <a:rPr lang="en-US" sz="4400" b="0" i="0" u="none" strike="noStrike" cap="none" baseline="0" dirty="0" smtClean="0"/>
            </a:br>
            <a:r>
              <a:rPr lang="en-US" sz="4400" b="0" i="0" u="none" strike="noStrike" cap="none" baseline="0" dirty="0" smtClean="0"/>
              <a:t>Theory of Operation </a:t>
            </a:r>
            <a:endParaRPr lang="en-US" sz="4400" b="0" i="0" u="none" strike="noStrike" cap="none" baseline="0" dirty="0"/>
          </a:p>
        </p:txBody>
      </p:sp>
      <p:sp>
        <p:nvSpPr>
          <p:cNvPr id="109" name="Shape 109"/>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800" b="0" i="0" u="none" strike="noStrike" cap="none" baseline="0" dirty="0" smtClean="0">
                <a:solidFill>
                  <a:schemeClr val="dk2"/>
                </a:solidFill>
                <a:latin typeface="Calibri"/>
                <a:ea typeface="Calibri"/>
                <a:cs typeface="Calibri"/>
                <a:sym typeface="Calibri"/>
                <a:rtl val="0"/>
              </a:rPr>
              <a:t>Scott Nicewonger, Project Manager</a:t>
            </a:r>
            <a:endParaRPr lang="en-US" sz="2800" b="0" i="0" u="none" strike="noStrike" cap="none" baseline="0" dirty="0">
              <a:solidFill>
                <a:schemeClr val="dk2"/>
              </a:solidFill>
              <a:latin typeface="Calibri"/>
              <a:ea typeface="Calibri"/>
              <a:cs typeface="Calibri"/>
              <a:sym typeface="Calibri"/>
              <a:rtl val="0"/>
            </a:endParaRPr>
          </a:p>
        </p:txBody>
      </p:sp>
      <p:sp>
        <p:nvSpPr>
          <p:cNvPr id="2" name="Footer Placeholder 1"/>
          <p:cNvSpPr>
            <a:spLocks noGrp="1"/>
          </p:cNvSpPr>
          <p:nvPr>
            <p:ph type="ftr" idx="11"/>
          </p:nvPr>
        </p:nvSpPr>
        <p:spPr/>
        <p:txBody>
          <a:bodyPr/>
          <a:lstStyle/>
          <a:p>
            <a:r>
              <a:rPr lang="en-US" smtClean="0"/>
              <a:t>SAR Imager Team</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2</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511194324"/>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ACCOMPLISHED WORK</a:t>
            </a:r>
            <a:endParaRPr lang="en-US"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20</a:t>
            </a:fld>
            <a:endParaRPr lang="en-US" sz="1050" b="0" i="0" u="none" strike="noStrike" cap="none">
              <a:solidFill>
                <a:srgbClr val="FFFFFF"/>
              </a:solidFill>
              <a:latin typeface="Calibri"/>
              <a:ea typeface="Calibri"/>
              <a:cs typeface="Calibri"/>
              <a:sym typeface="Calibri"/>
            </a:endParaRPr>
          </a:p>
        </p:txBody>
      </p:sp>
      <p:pic>
        <p:nvPicPr>
          <p:cNvPr id="7" name="Picture 6"/>
          <p:cNvPicPr>
            <a:picLocks noChangeAspect="1"/>
          </p:cNvPicPr>
          <p:nvPr/>
        </p:nvPicPr>
        <p:blipFill>
          <a:blip r:embed="rId2"/>
          <a:stretch>
            <a:fillRect/>
          </a:stretch>
        </p:blipFill>
        <p:spPr>
          <a:xfrm>
            <a:off x="1097279" y="1737358"/>
            <a:ext cx="6486706" cy="5273497"/>
          </a:xfrm>
          <a:prstGeom prst="rect">
            <a:avLst/>
          </a:prstGeom>
        </p:spPr>
      </p:pic>
      <p:sp>
        <p:nvSpPr>
          <p:cNvPr id="4" name="Footer Placeholder 3"/>
          <p:cNvSpPr>
            <a:spLocks noGrp="1"/>
          </p:cNvSpPr>
          <p:nvPr>
            <p:ph type="ftr" idx="11"/>
          </p:nvPr>
        </p:nvSpPr>
        <p:spPr/>
        <p:txBody>
          <a:bodyPr/>
          <a:lstStyle/>
          <a:p>
            <a:r>
              <a:rPr lang="en-US" smtClean="0"/>
              <a:t>SAR Imager Team</a:t>
            </a:r>
            <a:endParaRPr lang="en-US" dirty="0"/>
          </a:p>
        </p:txBody>
      </p:sp>
    </p:spTree>
    <p:extLst>
      <p:ext uri="{BB962C8B-B14F-4D97-AF65-F5344CB8AC3E}">
        <p14:creationId xmlns:p14="http://schemas.microsoft.com/office/powerpoint/2010/main" val="3486360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Faced</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21</a:t>
            </a:fld>
            <a:endParaRPr lang="en-US" sz="1050" b="0" i="0" u="none" strike="noStrike" cap="none">
              <a:solidFill>
                <a:srgbClr val="FFFFFF"/>
              </a:solidFill>
              <a:latin typeface="Calibri"/>
              <a:ea typeface="Calibri"/>
              <a:cs typeface="Calibri"/>
              <a:sym typeface="Calibri"/>
            </a:endParaRPr>
          </a:p>
        </p:txBody>
      </p:sp>
      <p:sp>
        <p:nvSpPr>
          <p:cNvPr id="4" name="TextBox 3"/>
          <p:cNvSpPr txBox="1"/>
          <p:nvPr/>
        </p:nvSpPr>
        <p:spPr>
          <a:xfrm>
            <a:off x="1097279" y="2047164"/>
            <a:ext cx="10694387" cy="307777"/>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472" y="3488191"/>
            <a:ext cx="5181600" cy="2735699"/>
          </a:xfrm>
          <a:prstGeom prst="rect">
            <a:avLst/>
          </a:prstGeom>
        </p:spPr>
      </p:pic>
      <p:pic>
        <p:nvPicPr>
          <p:cNvPr id="10" name="Picture 9"/>
          <p:cNvPicPr>
            <a:picLocks noChangeAspect="1"/>
          </p:cNvPicPr>
          <p:nvPr/>
        </p:nvPicPr>
        <p:blipFill>
          <a:blip r:embed="rId3"/>
          <a:stretch>
            <a:fillRect/>
          </a:stretch>
        </p:blipFill>
        <p:spPr>
          <a:xfrm>
            <a:off x="1279877" y="1737358"/>
            <a:ext cx="6523285" cy="531007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476" t="26684" r="5635" b="15324"/>
          <a:stretch/>
        </p:blipFill>
        <p:spPr>
          <a:xfrm>
            <a:off x="411475" y="4076700"/>
            <a:ext cx="5521766" cy="2147190"/>
          </a:xfrm>
          <a:prstGeom prst="rect">
            <a:avLst/>
          </a:prstGeom>
        </p:spPr>
      </p:pic>
      <p:sp>
        <p:nvSpPr>
          <p:cNvPr id="8" name="Footer Placeholder 7"/>
          <p:cNvSpPr>
            <a:spLocks noGrp="1"/>
          </p:cNvSpPr>
          <p:nvPr>
            <p:ph type="ftr" idx="11"/>
          </p:nvPr>
        </p:nvSpPr>
        <p:spPr/>
        <p:txBody>
          <a:bodyPr/>
          <a:lstStyle/>
          <a:p>
            <a:r>
              <a:rPr lang="en-US" smtClean="0"/>
              <a:t>SAR Imager Team</a:t>
            </a:r>
            <a:endParaRPr lang="en-US" dirty="0"/>
          </a:p>
        </p:txBody>
      </p:sp>
    </p:spTree>
    <p:extLst>
      <p:ext uri="{BB962C8B-B14F-4D97-AF65-F5344CB8AC3E}">
        <p14:creationId xmlns:p14="http://schemas.microsoft.com/office/powerpoint/2010/main" val="969898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Faced </a:t>
            </a:r>
            <a:r>
              <a:rPr lang="en-US" sz="1400" i="1" dirty="0"/>
              <a:t>(continued)</a:t>
            </a:r>
            <a:endParaRPr lang="en-US"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22</a:t>
            </a:fld>
            <a:endParaRPr lang="en-US" sz="1050" b="0" i="0" u="none" strike="noStrike" cap="none">
              <a:solidFill>
                <a:srgbClr val="FFFFFF"/>
              </a:solidFill>
              <a:latin typeface="Calibri"/>
              <a:ea typeface="Calibri"/>
              <a:cs typeface="Calibri"/>
              <a:sym typeface="Calibri"/>
            </a:endParaRPr>
          </a:p>
        </p:txBody>
      </p:sp>
      <p:pic>
        <p:nvPicPr>
          <p:cNvPr id="5" name="Picture 4"/>
          <p:cNvPicPr>
            <a:picLocks noChangeAspect="1"/>
          </p:cNvPicPr>
          <p:nvPr/>
        </p:nvPicPr>
        <p:blipFill>
          <a:blip r:embed="rId2"/>
          <a:stretch>
            <a:fillRect/>
          </a:stretch>
        </p:blipFill>
        <p:spPr>
          <a:xfrm>
            <a:off x="1097279" y="1916962"/>
            <a:ext cx="6602540" cy="5310076"/>
          </a:xfrm>
          <a:prstGeom prst="rect">
            <a:avLst/>
          </a:prstGeom>
        </p:spPr>
      </p:pic>
      <p:pic>
        <p:nvPicPr>
          <p:cNvPr id="6"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1223" t="-10645" r="56529" b="10519"/>
          <a:stretch/>
        </p:blipFill>
        <p:spPr>
          <a:xfrm>
            <a:off x="7936384" y="1697778"/>
            <a:ext cx="3219293" cy="4531631"/>
          </a:xfrm>
          <a:prstGeom prst="rect">
            <a:avLst/>
          </a:prstGeom>
        </p:spPr>
      </p:pic>
      <p:sp>
        <p:nvSpPr>
          <p:cNvPr id="4" name="Footer Placeholder 3"/>
          <p:cNvSpPr>
            <a:spLocks noGrp="1"/>
          </p:cNvSpPr>
          <p:nvPr>
            <p:ph type="ftr" idx="11"/>
          </p:nvPr>
        </p:nvSpPr>
        <p:spPr/>
        <p:txBody>
          <a:bodyPr/>
          <a:lstStyle/>
          <a:p>
            <a:r>
              <a:rPr lang="en-US" smtClean="0"/>
              <a:t>SAR Imager Team</a:t>
            </a:r>
            <a:endParaRPr lang="en-US" dirty="0"/>
          </a:p>
        </p:txBody>
      </p:sp>
    </p:spTree>
    <p:extLst>
      <p:ext uri="{BB962C8B-B14F-4D97-AF65-F5344CB8AC3E}">
        <p14:creationId xmlns:p14="http://schemas.microsoft.com/office/powerpoint/2010/main" val="3071592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 Status</a:t>
            </a:r>
            <a:endParaRPr lang="en-US" dirty="0"/>
          </a:p>
        </p:txBody>
      </p:sp>
      <p:sp>
        <p:nvSpPr>
          <p:cNvPr id="5" name="Text Placeholder 4"/>
          <p:cNvSpPr>
            <a:spLocks noGrp="1"/>
          </p:cNvSpPr>
          <p:nvPr>
            <p:ph type="body" idx="1"/>
          </p:nvPr>
        </p:nvSpPr>
        <p:spPr/>
        <p:txBody>
          <a:bodyPr/>
          <a:lstStyle/>
          <a:p>
            <a:pPr>
              <a:buFont typeface="Wingdings" panose="05000000000000000000" pitchFamily="2" charset="2"/>
              <a:buChar char="Ø"/>
            </a:pPr>
            <a:r>
              <a:rPr lang="en-US" sz="2800" dirty="0" smtClean="0"/>
              <a:t>TRANSMIT AND RECIEVE PATH </a:t>
            </a:r>
          </a:p>
          <a:p>
            <a:pPr lvl="1">
              <a:buFont typeface="Wingdings" panose="05000000000000000000" pitchFamily="2" charset="2"/>
              <a:buChar char="ü"/>
            </a:pPr>
            <a:r>
              <a:rPr lang="en-US" sz="2600" dirty="0"/>
              <a:t> </a:t>
            </a:r>
            <a:r>
              <a:rPr lang="en-US" sz="2600" dirty="0" smtClean="0"/>
              <a:t>Manual control of switches  </a:t>
            </a:r>
          </a:p>
          <a:p>
            <a:pPr lvl="1">
              <a:buFont typeface="Wingdings" panose="05000000000000000000" pitchFamily="2" charset="2"/>
              <a:buChar char="ü"/>
            </a:pPr>
            <a:r>
              <a:rPr lang="en-US" sz="2600" dirty="0" smtClean="0"/>
              <a:t> Real time control of switches  </a:t>
            </a:r>
          </a:p>
          <a:p>
            <a:pPr>
              <a:buFont typeface="Wingdings" panose="05000000000000000000" pitchFamily="2" charset="2"/>
              <a:buChar char="Ø"/>
            </a:pPr>
            <a:r>
              <a:rPr lang="en-US" sz="2800" dirty="0" smtClean="0"/>
              <a:t> </a:t>
            </a:r>
            <a:r>
              <a:rPr lang="en-US" sz="2800" dirty="0"/>
              <a:t>Display</a:t>
            </a:r>
          </a:p>
          <a:p>
            <a:pPr lvl="1">
              <a:buFont typeface="Wingdings" panose="05000000000000000000" pitchFamily="2" charset="2"/>
              <a:buChar char="ü"/>
            </a:pPr>
            <a:r>
              <a:rPr lang="en-US" sz="2600" dirty="0"/>
              <a:t> Primary goal has been achieved</a:t>
            </a:r>
          </a:p>
          <a:p>
            <a:pPr>
              <a:buFont typeface="Wingdings" panose="05000000000000000000" pitchFamily="2" charset="2"/>
              <a:buChar char="Ø"/>
            </a:pPr>
            <a:r>
              <a:rPr lang="en-US" sz="2800" dirty="0" smtClean="0"/>
              <a:t>Data processing </a:t>
            </a:r>
            <a:endParaRPr lang="en-US" sz="2800" dirty="0"/>
          </a:p>
          <a:p>
            <a:pPr lvl="1">
              <a:buFont typeface="Wingdings" panose="05000000000000000000" pitchFamily="2" charset="2"/>
              <a:buChar char="Ø"/>
            </a:pPr>
            <a:r>
              <a:rPr lang="en-US" sz="2600" dirty="0"/>
              <a:t> </a:t>
            </a:r>
            <a:r>
              <a:rPr lang="en-US" sz="2600" dirty="0" smtClean="0"/>
              <a:t>In progress </a:t>
            </a:r>
            <a:r>
              <a:rPr lang="en-US" sz="2800" dirty="0" smtClean="0"/>
              <a:t> </a:t>
            </a:r>
          </a:p>
          <a:p>
            <a:pPr>
              <a:buFont typeface="Wingdings" panose="05000000000000000000" pitchFamily="2" charset="2"/>
              <a:buChar char="Ø"/>
            </a:pPr>
            <a:r>
              <a:rPr lang="en-US" sz="3000" dirty="0" smtClean="0"/>
              <a:t>The coding is 75% complete</a:t>
            </a:r>
            <a:endParaRPr lang="en-US" sz="3000" dirty="0"/>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23</a:t>
            </a:fld>
            <a:endParaRPr lang="en-US" sz="1050" b="0" i="0" u="none" strike="noStrike" cap="none">
              <a:solidFill>
                <a:srgbClr val="FFFFFF"/>
              </a:solidFill>
              <a:latin typeface="Calibri"/>
              <a:ea typeface="Calibri"/>
              <a:cs typeface="Calibri"/>
              <a:sym typeface="Calibri"/>
            </a:endParaRPr>
          </a:p>
        </p:txBody>
      </p:sp>
      <p:sp>
        <p:nvSpPr>
          <p:cNvPr id="2" name="Footer Placeholder 1"/>
          <p:cNvSpPr>
            <a:spLocks noGrp="1"/>
          </p:cNvSpPr>
          <p:nvPr>
            <p:ph type="ftr" idx="11"/>
          </p:nvPr>
        </p:nvSpPr>
        <p:spPr/>
        <p:txBody>
          <a:bodyPr/>
          <a:lstStyle/>
          <a:p>
            <a:r>
              <a:rPr lang="en-US" smtClean="0"/>
              <a:t>SAR Imager Team</a:t>
            </a:r>
            <a:endParaRPr lang="en-US" dirty="0"/>
          </a:p>
        </p:txBody>
      </p:sp>
    </p:spTree>
    <p:extLst>
      <p:ext uri="{BB962C8B-B14F-4D97-AF65-F5344CB8AC3E}">
        <p14:creationId xmlns:p14="http://schemas.microsoft.com/office/powerpoint/2010/main" val="115805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Structure &amp; Horn Holders</a:t>
            </a:r>
            <a:endParaRPr lang="en-US" sz="6600" dirty="0"/>
          </a:p>
        </p:txBody>
      </p:sp>
      <p:sp>
        <p:nvSpPr>
          <p:cNvPr id="5" name="Text Placeholder 4"/>
          <p:cNvSpPr>
            <a:spLocks noGrp="1"/>
          </p:cNvSpPr>
          <p:nvPr>
            <p:ph type="body" idx="1"/>
          </p:nvPr>
        </p:nvSpPr>
        <p:spPr/>
        <p:txBody>
          <a:bodyPr/>
          <a:lstStyle/>
          <a:p>
            <a:r>
              <a:rPr lang="en-US" cap="none" dirty="0" smtClean="0"/>
              <a:t>Kegan Stack</a:t>
            </a:r>
            <a:endParaRPr lang="en-US" cap="none" dirty="0"/>
          </a:p>
        </p:txBody>
      </p:sp>
      <p:sp>
        <p:nvSpPr>
          <p:cNvPr id="2" name="Footer Placeholder 1"/>
          <p:cNvSpPr>
            <a:spLocks noGrp="1"/>
          </p:cNvSpPr>
          <p:nvPr>
            <p:ph type="ftr" idx="11"/>
          </p:nvPr>
        </p:nvSpPr>
        <p:spPr/>
        <p:txBody>
          <a:bodyPr/>
          <a:lstStyle/>
          <a:p>
            <a:r>
              <a:rPr lang="en-US" smtClean="0"/>
              <a:t>SAR Imager Team</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24</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75073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Revision: Version 4</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smtClean="0"/>
              <a:t>Weight reduced to 80lb goal </a:t>
            </a:r>
          </a:p>
          <a:p>
            <a:pPr>
              <a:buFont typeface="Wingdings" panose="05000000000000000000" pitchFamily="2" charset="2"/>
              <a:buChar char="Ø"/>
            </a:pPr>
            <a:r>
              <a:rPr lang="en-US" dirty="0" smtClean="0"/>
              <a:t>Introduction </a:t>
            </a:r>
            <a:r>
              <a:rPr lang="en-US" dirty="0" smtClean="0"/>
              <a:t>of leveling casters for alignment </a:t>
            </a:r>
          </a:p>
          <a:p>
            <a:pPr>
              <a:buFont typeface="Wingdings" panose="05000000000000000000" pitchFamily="2" charset="2"/>
              <a:buChar char="Ø"/>
            </a:pPr>
            <a:r>
              <a:rPr lang="en-US" dirty="0"/>
              <a:t> </a:t>
            </a:r>
            <a:r>
              <a:rPr lang="en-US" dirty="0" smtClean="0"/>
              <a:t>Addition of </a:t>
            </a:r>
            <a:r>
              <a:rPr lang="en-US" dirty="0" smtClean="0"/>
              <a:t>gussets for </a:t>
            </a:r>
            <a:r>
              <a:rPr lang="en-US" dirty="0" smtClean="0"/>
              <a:t>extra support</a:t>
            </a:r>
          </a:p>
          <a:p>
            <a:pPr>
              <a:buFont typeface="Wingdings" panose="05000000000000000000" pitchFamily="2" charset="2"/>
              <a:buChar char="Ø"/>
            </a:pPr>
            <a:r>
              <a:rPr lang="en-US" dirty="0"/>
              <a:t> </a:t>
            </a:r>
            <a:r>
              <a:rPr lang="en-US" dirty="0" smtClean="0"/>
              <a:t>Weight reduced to ~55 </a:t>
            </a:r>
            <a:r>
              <a:rPr lang="en-US" dirty="0" err="1" smtClean="0"/>
              <a:t>lbs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0192" y="1846263"/>
            <a:ext cx="4233216" cy="4022725"/>
          </a:xfrm>
        </p:spPr>
      </p:pic>
      <p:cxnSp>
        <p:nvCxnSpPr>
          <p:cNvPr id="6" name="Straight Arrow Connector 5"/>
          <p:cNvCxnSpPr/>
          <p:nvPr/>
        </p:nvCxnSpPr>
        <p:spPr>
          <a:xfrm>
            <a:off x="6658377" y="5603081"/>
            <a:ext cx="3447648" cy="7064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 name="Text Box 2"/>
          <p:cNvSpPr txBox="1">
            <a:spLocks noChangeArrowheads="1"/>
          </p:cNvSpPr>
          <p:nvPr/>
        </p:nvSpPr>
        <p:spPr bwMode="auto">
          <a:xfrm>
            <a:off x="8887142" y="5667674"/>
            <a:ext cx="956310" cy="336118"/>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dirty="0" smtClean="0">
                <a:effectLst/>
                <a:latin typeface="Times New Roman"/>
                <a:ea typeface="Times New Roman"/>
              </a:rPr>
              <a:t>66”</a:t>
            </a:r>
            <a:endParaRPr lang="en-US" sz="1200" dirty="0">
              <a:effectLst/>
              <a:latin typeface="Times New Roman"/>
              <a:ea typeface="Times New Roman"/>
            </a:endParaRPr>
          </a:p>
        </p:txBody>
      </p:sp>
      <p:cxnSp>
        <p:nvCxnSpPr>
          <p:cNvPr id="12" name="Straight Arrow Connector 11"/>
          <p:cNvCxnSpPr/>
          <p:nvPr/>
        </p:nvCxnSpPr>
        <p:spPr>
          <a:xfrm flipH="1" flipV="1">
            <a:off x="8060532" y="1890713"/>
            <a:ext cx="321669" cy="35433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5" name="Text Box 2"/>
          <p:cNvSpPr txBox="1">
            <a:spLocks noChangeArrowheads="1"/>
          </p:cNvSpPr>
          <p:nvPr/>
        </p:nvSpPr>
        <p:spPr bwMode="auto">
          <a:xfrm>
            <a:off x="7930832" y="4264324"/>
            <a:ext cx="956310" cy="336118"/>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dirty="0" smtClean="0">
                <a:effectLst/>
                <a:latin typeface="Times New Roman"/>
                <a:ea typeface="Times New Roman"/>
              </a:rPr>
              <a:t>67”</a:t>
            </a:r>
            <a:endParaRPr lang="en-US" sz="1200" dirty="0">
              <a:effectLst/>
              <a:latin typeface="Times New Roman"/>
              <a:ea typeface="Times New Roman"/>
            </a:endParaRPr>
          </a:p>
        </p:txBody>
      </p:sp>
      <p:cxnSp>
        <p:nvCxnSpPr>
          <p:cNvPr id="18" name="Straight Arrow Connector 17"/>
          <p:cNvCxnSpPr/>
          <p:nvPr/>
        </p:nvCxnSpPr>
        <p:spPr>
          <a:xfrm flipH="1">
            <a:off x="10179844" y="5107781"/>
            <a:ext cx="583406" cy="56594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5" name="Text Box 2"/>
          <p:cNvSpPr txBox="1">
            <a:spLocks noChangeArrowheads="1"/>
          </p:cNvSpPr>
          <p:nvPr/>
        </p:nvSpPr>
        <p:spPr bwMode="auto">
          <a:xfrm>
            <a:off x="10399235" y="5331855"/>
            <a:ext cx="956310" cy="336118"/>
          </a:xfrm>
          <a:prstGeom prst="rect">
            <a:avLst/>
          </a:prstGeom>
          <a:noFill/>
          <a:ln w="9525">
            <a:noFill/>
            <a:miter lim="800000"/>
            <a:headEnd/>
            <a:tailEnd/>
          </a:ln>
        </p:spPr>
        <p:txBody>
          <a:bodyPr rot="0" vert="horz" wrap="square" lIns="91440" tIns="45720" rIns="91440" bIns="45720" anchor="t" anchorCtr="0">
            <a:spAutoFit/>
          </a:bodyPr>
          <a:lstStyle/>
          <a:p>
            <a:pPr marL="0" marR="0" algn="just">
              <a:lnSpc>
                <a:spcPct val="150000"/>
              </a:lnSpc>
              <a:spcBef>
                <a:spcPts val="0"/>
              </a:spcBef>
              <a:spcAft>
                <a:spcPts val="600"/>
              </a:spcAft>
            </a:pPr>
            <a:r>
              <a:rPr lang="en-US" sz="1200" dirty="0" smtClean="0">
                <a:effectLst/>
                <a:latin typeface="Times New Roman"/>
                <a:ea typeface="Times New Roman"/>
              </a:rPr>
              <a:t>30”</a:t>
            </a:r>
            <a:endParaRPr lang="en-US" sz="1200" dirty="0">
              <a:effectLst/>
              <a:latin typeface="Times New Roman"/>
              <a:ea typeface="Times New Roman"/>
            </a:endParaRPr>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8" name="Slide Number Placeholder 7"/>
          <p:cNvSpPr>
            <a:spLocks noGrp="1"/>
          </p:cNvSpPr>
          <p:nvPr>
            <p:ph type="sldNum" sz="quarter"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25</a:t>
            </a:fld>
            <a:endParaRPr lang="en-US" sz="1050" dirty="0">
              <a:solidFill>
                <a:schemeClr val="bg1"/>
              </a:solidFill>
              <a:latin typeface="Calibri" panose="020F0502020204030204" pitchFamily="34" charset="0"/>
            </a:endParaRPr>
          </a:p>
        </p:txBody>
      </p:sp>
      <p:sp>
        <p:nvSpPr>
          <p:cNvPr id="13"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1773942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Assembly </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smtClean="0"/>
              <a:t> Physically assembled this version (4hrs)</a:t>
            </a:r>
          </a:p>
          <a:p>
            <a:pPr>
              <a:buFont typeface="Wingdings" panose="05000000000000000000" pitchFamily="2" charset="2"/>
              <a:buChar char="Ø"/>
            </a:pPr>
            <a:r>
              <a:rPr lang="en-US" dirty="0"/>
              <a:t> </a:t>
            </a:r>
            <a:r>
              <a:rPr lang="en-US" dirty="0" smtClean="0"/>
              <a:t>Some noted challenges</a:t>
            </a:r>
          </a:p>
          <a:p>
            <a:pPr lvl="1">
              <a:buFont typeface="Wingdings" panose="05000000000000000000" pitchFamily="2" charset="2"/>
              <a:buChar char="Ø"/>
            </a:pPr>
            <a:r>
              <a:rPr lang="en-US" dirty="0" smtClean="0"/>
              <a:t>Leveling casters small 2” plastic wheel </a:t>
            </a:r>
          </a:p>
          <a:p>
            <a:pPr lvl="1">
              <a:buFont typeface="Wingdings" panose="05000000000000000000" pitchFamily="2" charset="2"/>
              <a:buChar char="Ø"/>
            </a:pPr>
            <a:r>
              <a:rPr lang="en-US" dirty="0" smtClean="0"/>
              <a:t>Slight bend in horizontal beam</a:t>
            </a:r>
          </a:p>
          <a:p>
            <a:pPr lvl="1">
              <a:buFont typeface="Wingdings" panose="05000000000000000000" pitchFamily="2" charset="2"/>
              <a:buChar char="Ø"/>
            </a:pPr>
            <a:r>
              <a:rPr lang="en-US" dirty="0" smtClean="0"/>
              <a:t>Front and back base beams oscillate independently if shook</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72017" y="1846263"/>
            <a:ext cx="3829567" cy="4022725"/>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26</a:t>
            </a:fld>
            <a:endParaRPr lang="en-US" sz="1050" dirty="0">
              <a:solidFill>
                <a:schemeClr val="bg1"/>
              </a:solidFill>
              <a:latin typeface="Calibri" panose="020F0502020204030204" pitchFamily="34" charset="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3345166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Force Analysis</a:t>
            </a:r>
            <a:endParaRPr lang="en-US" dirty="0"/>
          </a:p>
        </p:txBody>
      </p:sp>
      <p:sp>
        <p:nvSpPr>
          <p:cNvPr id="3" name="Content Placeholder 2"/>
          <p:cNvSpPr>
            <a:spLocks noGrp="1"/>
          </p:cNvSpPr>
          <p:nvPr>
            <p:ph sz="half" idx="1"/>
          </p:nvPr>
        </p:nvSpPr>
        <p:spPr>
          <a:xfrm>
            <a:off x="1135380" y="1820334"/>
            <a:ext cx="7614920" cy="4023359"/>
          </a:xfrm>
        </p:spPr>
        <p:txBody>
          <a:bodyPr/>
          <a:lstStyle/>
          <a:p>
            <a:pPr>
              <a:buFont typeface="Wingdings" panose="05000000000000000000" pitchFamily="2" charset="2"/>
              <a:buChar char="Ø"/>
            </a:pPr>
            <a:r>
              <a:rPr lang="en-US" dirty="0"/>
              <a:t> </a:t>
            </a:r>
            <a:r>
              <a:rPr lang="en-US" dirty="0" smtClean="0"/>
              <a:t>Performed a force analysis to check deflection and find improvements</a:t>
            </a:r>
          </a:p>
          <a:p>
            <a:pPr>
              <a:buFont typeface="Wingdings" panose="05000000000000000000" pitchFamily="2" charset="2"/>
              <a:buChar char="Ø"/>
            </a:pPr>
            <a:r>
              <a:rPr lang="en-US" dirty="0" smtClean="0"/>
              <a:t> Application of test force in center of beam with rigid endpoints</a:t>
            </a:r>
          </a:p>
          <a:p>
            <a:pPr>
              <a:buFont typeface="Wingdings" panose="05000000000000000000" pitchFamily="2" charset="2"/>
              <a:buChar char="Ø"/>
            </a:pPr>
            <a:r>
              <a:rPr lang="en-US" dirty="0" smtClean="0"/>
              <a:t> Force set to 20 </a:t>
            </a:r>
            <a:r>
              <a:rPr lang="en-US" dirty="0" err="1" smtClean="0"/>
              <a:t>lbs</a:t>
            </a:r>
            <a:r>
              <a:rPr lang="en-US" dirty="0" smtClean="0"/>
              <a:t> to account for the vertical beam and half of component box </a:t>
            </a:r>
          </a:p>
          <a:p>
            <a:pPr>
              <a:buFont typeface="Wingdings" panose="05000000000000000000" pitchFamily="2" charset="2"/>
              <a:buChar char="Ø"/>
            </a:pPr>
            <a:r>
              <a:rPr lang="en-US" dirty="0"/>
              <a:t> </a:t>
            </a:r>
            <a:r>
              <a:rPr lang="en-US" dirty="0" smtClean="0"/>
              <a:t>Length set to 62”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1960" y="3947632"/>
            <a:ext cx="4388140" cy="2143747"/>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27</a:t>
            </a:fld>
            <a:endParaRPr lang="en-US" sz="1050" dirty="0">
              <a:solidFill>
                <a:schemeClr val="bg1"/>
              </a:solidFill>
              <a:latin typeface="Calibri" panose="020F0502020204030204" pitchFamily="34" charset="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ooter Placeholder 2"/>
          <p:cNvSpPr txBox="1">
            <a:spLocks/>
          </p:cNvSpPr>
          <p:nvPr/>
        </p:nvSpPr>
        <p:spPr>
          <a:xfrm>
            <a:off x="526473" y="649287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4082554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Force Analysis Results </a:t>
            </a:r>
            <a:endParaRPr lang="en-US" dirty="0"/>
          </a:p>
        </p:txBody>
      </p:sp>
      <p:sp>
        <p:nvSpPr>
          <p:cNvPr id="3" name="Text Placeholder 2"/>
          <p:cNvSpPr>
            <a:spLocks noGrp="1"/>
          </p:cNvSpPr>
          <p:nvPr>
            <p:ph type="body" idx="1"/>
          </p:nvPr>
        </p:nvSpPr>
        <p:spPr/>
        <p:txBody>
          <a:bodyPr/>
          <a:lstStyle/>
          <a:p>
            <a:r>
              <a:rPr lang="en-US" dirty="0" smtClean="0"/>
              <a:t>Original 1010</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4503" y="3083585"/>
            <a:ext cx="945221" cy="1703477"/>
          </a:xfrm>
        </p:spPr>
      </p:pic>
      <p:sp>
        <p:nvSpPr>
          <p:cNvPr id="5" name="Text Placeholder 4"/>
          <p:cNvSpPr>
            <a:spLocks noGrp="1"/>
          </p:cNvSpPr>
          <p:nvPr>
            <p:ph type="body" sz="quarter" idx="3"/>
          </p:nvPr>
        </p:nvSpPr>
        <p:spPr/>
        <p:txBody>
          <a:bodyPr/>
          <a:lstStyle/>
          <a:p>
            <a:r>
              <a:rPr lang="en-US" dirty="0" smtClean="0"/>
              <a:t>New 1020</a:t>
            </a:r>
            <a:endParaRPr lang="en-US" dirty="0"/>
          </a:p>
        </p:txBody>
      </p:sp>
      <p:sp>
        <p:nvSpPr>
          <p:cNvPr id="6" name="Content Placeholder 5"/>
          <p:cNvSpPr>
            <a:spLocks noGrp="1"/>
          </p:cNvSpPr>
          <p:nvPr>
            <p:ph sz="quarter" idx="4"/>
          </p:nvPr>
        </p:nvSpPr>
        <p:spPr>
          <a:xfrm>
            <a:off x="1133395" y="5217673"/>
            <a:ext cx="4937760" cy="554389"/>
          </a:xfrm>
        </p:spPr>
        <p:txBody>
          <a:bodyPr/>
          <a:lstStyle/>
          <a:p>
            <a:pPr>
              <a:buFont typeface="Arial" pitchFamily="34" charset="0"/>
              <a:buChar char="•"/>
            </a:pPr>
            <a:r>
              <a:rPr lang="en-US" dirty="0" smtClean="0"/>
              <a:t> Total Deflection</a:t>
            </a:r>
            <a:r>
              <a:rPr lang="en-US" dirty="0"/>
              <a:t>: 0.0623 </a:t>
            </a:r>
            <a:r>
              <a:rPr lang="en-US" dirty="0" smtClean="0"/>
              <a:t>In</a:t>
            </a:r>
            <a:endParaRPr lang="en-US" dirty="0"/>
          </a:p>
        </p:txBody>
      </p:sp>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576" y="3301823"/>
            <a:ext cx="1152686" cy="1267002"/>
          </a:xfrm>
          <a:prstGeom prst="rect">
            <a:avLst/>
          </a:prstGeom>
        </p:spPr>
      </p:pic>
      <p:sp>
        <p:nvSpPr>
          <p:cNvPr id="9" name="Content Placeholder 5"/>
          <p:cNvSpPr txBox="1">
            <a:spLocks/>
          </p:cNvSpPr>
          <p:nvPr/>
        </p:nvSpPr>
        <p:spPr>
          <a:xfrm>
            <a:off x="6314995" y="5194478"/>
            <a:ext cx="4937760" cy="83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en-US" dirty="0" smtClean="0"/>
              <a:t> Total Deflection</a:t>
            </a:r>
            <a:r>
              <a:rPr lang="en-US" dirty="0"/>
              <a:t>: 0.0098 </a:t>
            </a:r>
            <a:r>
              <a:rPr lang="en-US" dirty="0" smtClean="0"/>
              <a:t>In</a:t>
            </a:r>
          </a:p>
          <a:p>
            <a:pPr>
              <a:buFont typeface="Arial" pitchFamily="34" charset="0"/>
              <a:buChar char="•"/>
            </a:pPr>
            <a:r>
              <a:rPr lang="en-US" dirty="0"/>
              <a:t> </a:t>
            </a:r>
            <a:r>
              <a:rPr lang="en-US" dirty="0" smtClean="0"/>
              <a:t>6x less deformation</a:t>
            </a:r>
            <a:endParaRPr lang="en-US" dirty="0"/>
          </a:p>
        </p:txBody>
      </p:sp>
      <p:cxnSp>
        <p:nvCxnSpPr>
          <p:cNvPr id="11" name="Straight Arrow Connector 10"/>
          <p:cNvCxnSpPr/>
          <p:nvPr/>
        </p:nvCxnSpPr>
        <p:spPr>
          <a:xfrm>
            <a:off x="2270919" y="2743200"/>
            <a:ext cx="0" cy="7493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17619" y="2451100"/>
            <a:ext cx="0" cy="7493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SAR Imager Team</a:t>
            </a:r>
            <a:endParaRPr lang="en-US"/>
          </a:p>
        </p:txBody>
      </p:sp>
      <p:sp>
        <p:nvSpPr>
          <p:cNvPr id="10" name="Slide Number Placeholder 9"/>
          <p:cNvSpPr>
            <a:spLocks noGrp="1"/>
          </p:cNvSpPr>
          <p:nvPr>
            <p:ph type="sldNum" sz="quarter" idx="12"/>
          </p:nvPr>
        </p:nvSpPr>
        <p:spPr/>
        <p:txBody>
          <a:bodyPr/>
          <a:lstStyle/>
          <a:p>
            <a:fld id="{703D5B72-A720-44FC-8017-B2C9BDBBADC0}" type="slidenum">
              <a:rPr lang="en-US" sz="1050" smtClean="0">
                <a:solidFill>
                  <a:schemeClr val="bg1"/>
                </a:solidFill>
                <a:latin typeface="Calibri" panose="020F0502020204030204" pitchFamily="34" charset="0"/>
              </a:rPr>
              <a:t>28</a:t>
            </a:fld>
            <a:endParaRPr lang="en-US" sz="1050" dirty="0">
              <a:solidFill>
                <a:schemeClr val="bg1"/>
              </a:solidFill>
              <a:latin typeface="Calibri" panose="020F0502020204030204" pitchFamily="34" charset="0"/>
            </a:endParaRPr>
          </a:p>
        </p:txBody>
      </p:sp>
      <p:sp>
        <p:nvSpPr>
          <p:cNvPr id="13"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3612211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Structure Revision: Version 5</a:t>
            </a:r>
            <a:endParaRPr lang="en-US" dirty="0"/>
          </a:p>
        </p:txBody>
      </p:sp>
      <p:sp>
        <p:nvSpPr>
          <p:cNvPr id="3" name="Content Placeholder 2"/>
          <p:cNvSpPr>
            <a:spLocks noGrp="1"/>
          </p:cNvSpPr>
          <p:nvPr>
            <p:ph sz="half" idx="1"/>
          </p:nvPr>
        </p:nvSpPr>
        <p:spPr>
          <a:xfrm>
            <a:off x="1097280" y="1845734"/>
            <a:ext cx="4937760" cy="4389966"/>
          </a:xfrm>
        </p:spPr>
        <p:txBody>
          <a:bodyPr>
            <a:normAutofit lnSpcReduction="10000"/>
          </a:bodyPr>
          <a:lstStyle/>
          <a:p>
            <a:pPr>
              <a:buFont typeface="Wingdings" panose="05000000000000000000" pitchFamily="2" charset="2"/>
              <a:buChar char="Ø"/>
            </a:pPr>
            <a:r>
              <a:rPr lang="en-US" dirty="0" smtClean="0"/>
              <a:t> Modification of current structure</a:t>
            </a:r>
          </a:p>
          <a:p>
            <a:pPr lvl="1">
              <a:buFont typeface="Wingdings" panose="05000000000000000000" pitchFamily="2" charset="2"/>
              <a:buChar char="Ø"/>
            </a:pPr>
            <a:r>
              <a:rPr lang="en-US" dirty="0" smtClean="0"/>
              <a:t>Weight no longer issue</a:t>
            </a:r>
          </a:p>
          <a:p>
            <a:pPr lvl="1">
              <a:buFont typeface="Wingdings" panose="05000000000000000000" pitchFamily="2" charset="2"/>
              <a:buChar char="Ø"/>
            </a:pPr>
            <a:r>
              <a:rPr lang="en-US" dirty="0" smtClean="0"/>
              <a:t>Goal is for a stable structure</a:t>
            </a:r>
          </a:p>
          <a:p>
            <a:pPr>
              <a:buFont typeface="Wingdings" panose="05000000000000000000" pitchFamily="2" charset="2"/>
              <a:buChar char="Ø"/>
            </a:pPr>
            <a:r>
              <a:rPr lang="en-US" dirty="0" smtClean="0"/>
              <a:t>Switch to rubber 4” casters</a:t>
            </a:r>
          </a:p>
          <a:p>
            <a:pPr lvl="1">
              <a:buFont typeface="Wingdings" panose="05000000000000000000" pitchFamily="2" charset="2"/>
              <a:buChar char="Ø"/>
            </a:pPr>
            <a:r>
              <a:rPr lang="en-US" dirty="0" smtClean="0"/>
              <a:t>No leveling caster presents alignment dilemma</a:t>
            </a:r>
          </a:p>
          <a:p>
            <a:pPr lvl="1">
              <a:buFont typeface="Wingdings" panose="05000000000000000000" pitchFamily="2" charset="2"/>
              <a:buChar char="Ø"/>
            </a:pPr>
            <a:r>
              <a:rPr lang="en-US" dirty="0" smtClean="0"/>
              <a:t>Solved with foot floor lock (red) and adjustable vibration feet (yellow)</a:t>
            </a:r>
          </a:p>
          <a:p>
            <a:pPr>
              <a:buFont typeface="Wingdings" panose="05000000000000000000" pitchFamily="2" charset="2"/>
              <a:buChar char="Ø"/>
            </a:pPr>
            <a:r>
              <a:rPr lang="en-US" dirty="0"/>
              <a:t> </a:t>
            </a:r>
            <a:r>
              <a:rPr lang="en-US" dirty="0" smtClean="0"/>
              <a:t>More </a:t>
            </a:r>
            <a:r>
              <a:rPr lang="en-US" dirty="0" smtClean="0"/>
              <a:t>gussets added </a:t>
            </a:r>
            <a:r>
              <a:rPr lang="en-US" dirty="0" smtClean="0"/>
              <a:t>to </a:t>
            </a:r>
            <a:r>
              <a:rPr lang="en-US" dirty="0" smtClean="0"/>
              <a:t>stiffen the structure </a:t>
            </a:r>
          </a:p>
          <a:p>
            <a:pPr>
              <a:buFont typeface="Wingdings" panose="05000000000000000000" pitchFamily="2" charset="2"/>
              <a:buChar char="Ø"/>
            </a:pPr>
            <a:r>
              <a:rPr lang="en-US" dirty="0" smtClean="0"/>
              <a:t>Base </a:t>
            </a:r>
            <a:r>
              <a:rPr lang="en-US" dirty="0" smtClean="0"/>
              <a:t>pieces changed to 1020 </a:t>
            </a:r>
          </a:p>
          <a:p>
            <a:pPr>
              <a:buFont typeface="Wingdings" panose="05000000000000000000" pitchFamily="2" charset="2"/>
              <a:buChar char="Ø"/>
            </a:pPr>
            <a:r>
              <a:rPr lang="en-US" dirty="0"/>
              <a:t> </a:t>
            </a:r>
            <a:r>
              <a:rPr lang="en-US" dirty="0" smtClean="0"/>
              <a:t>1030 piece added to middle of base to join halves</a:t>
            </a:r>
          </a:p>
          <a:p>
            <a:pPr lvl="1">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3469" y="1846264"/>
            <a:ext cx="4138531" cy="4351858"/>
          </a:xfrm>
        </p:spPr>
      </p:pic>
      <p:sp>
        <p:nvSpPr>
          <p:cNvPr id="4" name="Footer Placeholder 3"/>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z="1050" smtClean="0">
                <a:solidFill>
                  <a:schemeClr val="bg1"/>
                </a:solidFill>
                <a:latin typeface="Calibri" panose="020F0502020204030204" pitchFamily="34" charset="0"/>
              </a:rPr>
              <a:t>29</a:t>
            </a:fld>
            <a:endParaRPr lang="en-US" sz="1050" dirty="0">
              <a:solidFill>
                <a:schemeClr val="bg1"/>
              </a:solidFill>
              <a:latin typeface="Calibri" panose="020F0502020204030204" pitchFamily="34" charset="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17594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605790" indent="-514350">
              <a:buFont typeface="+mj-lt"/>
              <a:buAutoNum type="romanUcPeriod"/>
            </a:pPr>
            <a:r>
              <a:rPr lang="en-US" dirty="0" smtClean="0"/>
              <a:t>SAR Introduction</a:t>
            </a:r>
          </a:p>
          <a:p>
            <a:pPr marL="605790" indent="-514350">
              <a:buFont typeface="+mj-lt"/>
              <a:buAutoNum type="romanUcPeriod"/>
            </a:pPr>
            <a:r>
              <a:rPr lang="en-US" dirty="0" smtClean="0"/>
              <a:t>Scope</a:t>
            </a:r>
          </a:p>
          <a:p>
            <a:pPr marL="605790" indent="-514350">
              <a:buFont typeface="+mj-lt"/>
              <a:buAutoNum type="romanUcPeriod"/>
            </a:pPr>
            <a:r>
              <a:rPr lang="en-US" dirty="0" smtClean="0"/>
              <a:t>Signal Processing</a:t>
            </a:r>
          </a:p>
          <a:p>
            <a:pPr marL="605790" indent="-514350">
              <a:buFont typeface="+mj-lt"/>
              <a:buAutoNum type="romanUcPeriod"/>
            </a:pPr>
            <a:r>
              <a:rPr lang="en-US" dirty="0" smtClean="0"/>
              <a:t>FPGA Code &amp; Control Considerations</a:t>
            </a:r>
          </a:p>
          <a:p>
            <a:pPr marL="605790" indent="-514350">
              <a:buFont typeface="+mj-lt"/>
              <a:buAutoNum type="romanUcPeriod"/>
            </a:pPr>
            <a:r>
              <a:rPr lang="en-US" dirty="0" smtClean="0"/>
              <a:t>Structure &amp; Horn Holders</a:t>
            </a:r>
          </a:p>
          <a:p>
            <a:pPr marL="605790" indent="-514350">
              <a:buFont typeface="+mj-lt"/>
              <a:buAutoNum type="romanUcPeriod"/>
            </a:pPr>
            <a:r>
              <a:rPr lang="en-US" dirty="0" smtClean="0"/>
              <a:t>Component Housing &amp; Migration</a:t>
            </a:r>
          </a:p>
          <a:p>
            <a:pPr marL="605790" indent="-514350">
              <a:buFont typeface="+mj-lt"/>
              <a:buAutoNum type="romanUcPeriod"/>
            </a:pPr>
            <a:r>
              <a:rPr lang="en-US" dirty="0" smtClean="0"/>
              <a:t>Progress </a:t>
            </a:r>
            <a:r>
              <a:rPr lang="en-US" dirty="0"/>
              <a:t>&amp; Schedule</a:t>
            </a:r>
          </a:p>
          <a:p>
            <a:pPr>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n-US" dirty="0" smtClean="0"/>
              <a:t>SAR Imager Team</a:t>
            </a:r>
            <a:endParaRPr lang="en-US" dirty="0"/>
          </a:p>
        </p:txBody>
      </p:sp>
      <p:sp>
        <p:nvSpPr>
          <p:cNvPr id="5" name="Slide Number Placeholder 4"/>
          <p:cNvSpPr>
            <a:spLocks noGrp="1"/>
          </p:cNvSpPr>
          <p:nvPr>
            <p:ph type="sldNum" sz="quarter"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3</a:t>
            </a:fld>
            <a:endParaRPr lang="en-US" sz="1050" dirty="0">
              <a:solidFill>
                <a:schemeClr val="bg1"/>
              </a:solidFill>
              <a:latin typeface="Calibri" panose="020F0502020204030204" pitchFamily="34" charset="0"/>
            </a:endParaRPr>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a:t>
            </a:r>
            <a:r>
              <a:rPr lang="en-US" dirty="0" err="1" smtClean="0"/>
              <a:t>nicewonger</a:t>
            </a:r>
            <a:endParaRPr lang="en-US" dirty="0"/>
          </a:p>
        </p:txBody>
      </p:sp>
    </p:spTree>
    <p:extLst>
      <p:ext uri="{BB962C8B-B14F-4D97-AF65-F5344CB8AC3E}">
        <p14:creationId xmlns:p14="http://schemas.microsoft.com/office/powerpoint/2010/main" val="2109857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Holder Design</a:t>
            </a:r>
            <a:endParaRPr lang="en-US" dirty="0"/>
          </a:p>
        </p:txBody>
      </p:sp>
      <p:sp>
        <p:nvSpPr>
          <p:cNvPr id="3" name="Content Placeholder 2"/>
          <p:cNvSpPr>
            <a:spLocks noGrp="1"/>
          </p:cNvSpPr>
          <p:nvPr>
            <p:ph idx="1"/>
          </p:nvPr>
        </p:nvSpPr>
        <p:spPr/>
        <p:txBody>
          <a:bodyPr>
            <a:normAutofit/>
          </a:bodyPr>
          <a:lstStyle/>
          <a:p>
            <a:pPr indent="-457200">
              <a:buFont typeface="Wingdings" panose="05000000000000000000" pitchFamily="2" charset="2"/>
              <a:buChar char="Ø"/>
            </a:pPr>
            <a:r>
              <a:rPr lang="en-US" sz="2800" dirty="0" smtClean="0"/>
              <a:t>Design Goals</a:t>
            </a:r>
          </a:p>
          <a:p>
            <a:pPr marL="914400" lvl="1" indent="-457200">
              <a:lnSpc>
                <a:spcPct val="150000"/>
              </a:lnSpc>
              <a:buFont typeface="Wingdings" panose="05000000000000000000" pitchFamily="2" charset="2"/>
              <a:buChar char="Ø"/>
            </a:pPr>
            <a:r>
              <a:rPr lang="en-US" sz="2400" dirty="0" smtClean="0"/>
              <a:t>Independent axis adjustability</a:t>
            </a:r>
          </a:p>
          <a:p>
            <a:pPr marL="914400" lvl="1" indent="-457200">
              <a:lnSpc>
                <a:spcPct val="150000"/>
              </a:lnSpc>
              <a:buFont typeface="Wingdings" panose="05000000000000000000" pitchFamily="2" charset="2"/>
              <a:buChar char="Ø"/>
            </a:pPr>
            <a:r>
              <a:rPr lang="en-US" sz="2400" dirty="0" smtClean="0"/>
              <a:t>Independent axis locking</a:t>
            </a:r>
          </a:p>
          <a:p>
            <a:pPr marL="914400" lvl="1" indent="-457200">
              <a:lnSpc>
                <a:spcPct val="150000"/>
              </a:lnSpc>
              <a:buFont typeface="Wingdings" panose="05000000000000000000" pitchFamily="2" charset="2"/>
              <a:buChar char="Ø"/>
            </a:pPr>
            <a:r>
              <a:rPr lang="en-US" sz="2400" dirty="0" smtClean="0"/>
              <a:t>Lightweight</a:t>
            </a:r>
          </a:p>
          <a:p>
            <a:pPr marL="914400" lvl="1" indent="-457200">
              <a:lnSpc>
                <a:spcPct val="150000"/>
              </a:lnSpc>
              <a:buFont typeface="Wingdings" panose="05000000000000000000" pitchFamily="2" charset="2"/>
              <a:buChar char="Ø"/>
            </a:pPr>
            <a:r>
              <a:rPr lang="en-US" sz="2400" dirty="0" smtClean="0"/>
              <a:t>Ease of adjustability and alignment</a:t>
            </a:r>
          </a:p>
          <a:p>
            <a:pPr marL="914400" lvl="1" indent="-457200">
              <a:lnSpc>
                <a:spcPct val="150000"/>
              </a:lnSpc>
              <a:buFont typeface="Wingdings" panose="05000000000000000000" pitchFamily="2" charset="2"/>
              <a:buChar char="Ø"/>
            </a:pPr>
            <a:r>
              <a:rPr lang="en-US" sz="2400" dirty="0" smtClean="0"/>
              <a:t>No clearance issues</a:t>
            </a:r>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fld id="{703D5B72-A720-44FC-8017-B2C9BDBBADC0}" type="slidenum">
              <a:rPr lang="en-US" sz="1050" smtClean="0">
                <a:solidFill>
                  <a:schemeClr val="bg1"/>
                </a:solidFill>
                <a:latin typeface="Calibri" panose="020F0502020204030204" pitchFamily="34" charset="0"/>
              </a:rPr>
              <a:t>30</a:t>
            </a:fld>
            <a:endParaRPr lang="en-US" sz="1050" dirty="0">
              <a:solidFill>
                <a:schemeClr val="bg1"/>
              </a:solidFill>
              <a:latin typeface="Calibri" panose="020F0502020204030204" pitchFamily="34" charset="0"/>
            </a:endParaRPr>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p>
        </p:txBody>
      </p:sp>
    </p:spTree>
    <p:extLst>
      <p:ext uri="{BB962C8B-B14F-4D97-AF65-F5344CB8AC3E}">
        <p14:creationId xmlns:p14="http://schemas.microsoft.com/office/powerpoint/2010/main" val="3130796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856" y="260432"/>
            <a:ext cx="9981127" cy="1450757"/>
          </a:xfrm>
        </p:spPr>
        <p:txBody>
          <a:bodyPr/>
          <a:lstStyle/>
          <a:p>
            <a:r>
              <a:rPr lang="en-US" dirty="0" smtClean="0"/>
              <a:t>Final Design Iteration</a:t>
            </a:r>
            <a:endParaRPr lang="en-US" dirty="0"/>
          </a:p>
        </p:txBody>
      </p:sp>
      <p:sp>
        <p:nvSpPr>
          <p:cNvPr id="3" name="Content Placeholder 2"/>
          <p:cNvSpPr>
            <a:spLocks noGrp="1"/>
          </p:cNvSpPr>
          <p:nvPr>
            <p:ph idx="1"/>
          </p:nvPr>
        </p:nvSpPr>
        <p:spPr>
          <a:xfrm>
            <a:off x="850007" y="1845734"/>
            <a:ext cx="4275786" cy="4023360"/>
          </a:xfrm>
        </p:spPr>
        <p:txBody>
          <a:bodyPr>
            <a:noAutofit/>
          </a:bodyPr>
          <a:lstStyle/>
          <a:p>
            <a:pPr marL="274320" indent="-457200">
              <a:lnSpc>
                <a:spcPct val="150000"/>
              </a:lnSpc>
              <a:buFont typeface="Wingdings" panose="05000000000000000000" pitchFamily="2" charset="2"/>
              <a:buChar char="Ø"/>
            </a:pPr>
            <a:r>
              <a:rPr lang="en-US" sz="2800" dirty="0" smtClean="0"/>
              <a:t>Removed clearance issues</a:t>
            </a:r>
          </a:p>
          <a:p>
            <a:pPr marL="274320" indent="-457200">
              <a:lnSpc>
                <a:spcPct val="150000"/>
              </a:lnSpc>
              <a:buFont typeface="Wingdings" panose="05000000000000000000" pitchFamily="2" charset="2"/>
              <a:buChar char="Ø"/>
            </a:pPr>
            <a:r>
              <a:rPr lang="en-US" sz="2800" dirty="0" smtClean="0"/>
              <a:t>Moved axis of rotation</a:t>
            </a:r>
          </a:p>
          <a:p>
            <a:pPr marL="274320" indent="-457200">
              <a:lnSpc>
                <a:spcPct val="150000"/>
              </a:lnSpc>
              <a:buFont typeface="Wingdings" panose="05000000000000000000" pitchFamily="2" charset="2"/>
              <a:buChar char="Ø"/>
            </a:pPr>
            <a:r>
              <a:rPr lang="en-US" sz="2800" dirty="0" smtClean="0"/>
              <a:t>Minor dimensional changes</a:t>
            </a:r>
          </a:p>
          <a:p>
            <a:pPr marL="274320" indent="-457200">
              <a:lnSpc>
                <a:spcPct val="150000"/>
              </a:lnSpc>
              <a:buFont typeface="Wingdings" panose="05000000000000000000" pitchFamily="2" charset="2"/>
              <a:buChar char="Ø"/>
            </a:pPr>
            <a:r>
              <a:rPr lang="en-US" sz="2800" dirty="0" smtClean="0"/>
              <a:t>Corrected T-nut series</a:t>
            </a:r>
          </a:p>
        </p:txBody>
      </p:sp>
      <p:pic>
        <p:nvPicPr>
          <p:cNvPr id="4" name="Picture 3"/>
          <p:cNvPicPr>
            <a:picLocks noChangeAspect="1"/>
          </p:cNvPicPr>
          <p:nvPr/>
        </p:nvPicPr>
        <p:blipFill>
          <a:blip r:embed="rId3"/>
          <a:stretch>
            <a:fillRect/>
          </a:stretch>
        </p:blipFill>
        <p:spPr>
          <a:xfrm>
            <a:off x="5482746" y="2112234"/>
            <a:ext cx="3515148" cy="4086693"/>
          </a:xfrm>
          <a:prstGeom prst="rect">
            <a:avLst/>
          </a:prstGeom>
        </p:spPr>
      </p:pic>
      <p:pic>
        <p:nvPicPr>
          <p:cNvPr id="5" name="Picture 4"/>
          <p:cNvPicPr>
            <a:picLocks noChangeAspect="1"/>
          </p:cNvPicPr>
          <p:nvPr/>
        </p:nvPicPr>
        <p:blipFill>
          <a:blip r:embed="rId4"/>
          <a:stretch>
            <a:fillRect/>
          </a:stretch>
        </p:blipFill>
        <p:spPr>
          <a:xfrm>
            <a:off x="8997894" y="2112234"/>
            <a:ext cx="3017349" cy="4221238"/>
          </a:xfrm>
          <a:prstGeom prst="rect">
            <a:avLst/>
          </a:prstGeom>
        </p:spPr>
      </p:pic>
      <p:sp>
        <p:nvSpPr>
          <p:cNvPr id="6" name="Footer Placeholder 5"/>
          <p:cNvSpPr>
            <a:spLocks noGrp="1"/>
          </p:cNvSpPr>
          <p:nvPr>
            <p:ph type="ftr" sz="quarter" idx="11"/>
          </p:nvPr>
        </p:nvSpPr>
        <p:spPr/>
        <p:txBody>
          <a:bodyPr/>
          <a:lstStyle/>
          <a:p>
            <a:r>
              <a:rPr lang="en-US" smtClean="0"/>
              <a:t>SAR Imager Team</a:t>
            </a:r>
            <a:endParaRPr lang="en-US"/>
          </a:p>
        </p:txBody>
      </p:sp>
      <p:sp>
        <p:nvSpPr>
          <p:cNvPr id="7" name="Slide Number Placeholder 6"/>
          <p:cNvSpPr>
            <a:spLocks noGrp="1"/>
          </p:cNvSpPr>
          <p:nvPr>
            <p:ph type="sldNum" sz="quarter" idx="12"/>
          </p:nvPr>
        </p:nvSpPr>
        <p:spPr/>
        <p:txBody>
          <a:bodyPr/>
          <a:lstStyle/>
          <a:p>
            <a:fld id="{703D5B72-A720-44FC-8017-B2C9BDBBADC0}" type="slidenum">
              <a:rPr lang="en-US" sz="1050" smtClean="0">
                <a:solidFill>
                  <a:schemeClr val="bg1"/>
                </a:solidFill>
                <a:latin typeface="Calibri" panose="020F0502020204030204" pitchFamily="34" charset="0"/>
              </a:rPr>
              <a:t>31</a:t>
            </a:fld>
            <a:endParaRPr lang="en-US" sz="1050" dirty="0">
              <a:solidFill>
                <a:schemeClr val="bg1"/>
              </a:solidFill>
              <a:latin typeface="Calibri" panose="020F0502020204030204" pitchFamily="34" charset="0"/>
            </a:endParaRPr>
          </a:p>
        </p:txBody>
      </p:sp>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1971027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Holder Prototype</a:t>
            </a:r>
            <a:endParaRPr lang="en-US" dirty="0"/>
          </a:p>
        </p:txBody>
      </p:sp>
      <p:sp>
        <p:nvSpPr>
          <p:cNvPr id="3" name="Text Placeholder 2"/>
          <p:cNvSpPr>
            <a:spLocks noGrp="1"/>
          </p:cNvSpPr>
          <p:nvPr>
            <p:ph type="body" idx="1"/>
          </p:nvPr>
        </p:nvSpPr>
        <p:spPr/>
        <p:txBody>
          <a:bodyPr/>
          <a:lstStyle/>
          <a:p>
            <a:pPr>
              <a:buFont typeface="Wingdings" panose="05000000000000000000" pitchFamily="2" charset="2"/>
              <a:buChar char="Ø"/>
            </a:pPr>
            <a:endParaRPr lang="en-US" dirty="0"/>
          </a:p>
        </p:txBody>
      </p:sp>
      <p:sp>
        <p:nvSpPr>
          <p:cNvPr id="4" name="Text Placeholder 3"/>
          <p:cNvSpPr>
            <a:spLocks noGrp="1"/>
          </p:cNvSpPr>
          <p:nvPr>
            <p:ph type="body" idx="2"/>
          </p:nvPr>
        </p:nvSpPr>
        <p:spPr>
          <a:xfrm>
            <a:off x="6217917" y="1872870"/>
            <a:ext cx="4937760" cy="4023360"/>
          </a:xfrm>
        </p:spPr>
        <p:txBody>
          <a:bodyPr/>
          <a:lstStyle/>
          <a:p>
            <a:pPr>
              <a:buFont typeface="Wingdings" panose="05000000000000000000" pitchFamily="2" charset="2"/>
              <a:buChar char="Ø"/>
            </a:pPr>
            <a:r>
              <a:rPr lang="en-US" dirty="0" smtClean="0"/>
              <a:t>Status: Complete</a:t>
            </a:r>
          </a:p>
          <a:p>
            <a:pPr lvl="1">
              <a:buFont typeface="Wingdings" panose="05000000000000000000" pitchFamily="2" charset="2"/>
              <a:buChar char="Ø"/>
            </a:pPr>
            <a:r>
              <a:rPr lang="en-US" dirty="0" smtClean="0"/>
              <a:t>Optimized fastening method with thumb screws</a:t>
            </a:r>
          </a:p>
          <a:p>
            <a:pPr lvl="1">
              <a:buFont typeface="Wingdings" panose="05000000000000000000" pitchFamily="2" charset="2"/>
              <a:buChar char="Ø"/>
            </a:pPr>
            <a:r>
              <a:rPr lang="en-US" dirty="0" smtClean="0"/>
              <a:t>Additional tolerance added for star washer</a:t>
            </a:r>
          </a:p>
          <a:p>
            <a:pPr>
              <a:buFont typeface="Wingdings" panose="05000000000000000000" pitchFamily="2" charset="2"/>
              <a:buChar char="Ø"/>
            </a:pPr>
            <a:r>
              <a:rPr lang="en-US" dirty="0" smtClean="0"/>
              <a:t>Weight: 1.5lb</a:t>
            </a:r>
          </a:p>
          <a:p>
            <a:pPr>
              <a:buFont typeface="Wingdings" panose="05000000000000000000" pitchFamily="2" charset="2"/>
              <a:buChar char="Ø"/>
            </a:pPr>
            <a:r>
              <a:rPr lang="en-US" dirty="0" smtClean="0"/>
              <a:t>Cost: $15 per horn holder</a:t>
            </a:r>
          </a:p>
          <a:p>
            <a:pPr>
              <a:buFont typeface="Wingdings" panose="05000000000000000000" pitchFamily="2" charset="2"/>
              <a:buChar char="Ø"/>
            </a:pPr>
            <a:r>
              <a:rPr lang="en-US" dirty="0" smtClean="0"/>
              <a:t>What’s left?</a:t>
            </a:r>
          </a:p>
          <a:p>
            <a:pPr lvl="1">
              <a:buFont typeface="Wingdings" panose="05000000000000000000" pitchFamily="2" charset="2"/>
              <a:buChar char="Ø"/>
            </a:pPr>
            <a:r>
              <a:rPr lang="en-US" dirty="0" smtClean="0"/>
              <a:t>Install onto frame</a:t>
            </a:r>
          </a:p>
          <a:p>
            <a:pPr marL="669798" lvl="1" indent="-285750">
              <a:buFont typeface="Wingdings" panose="05000000000000000000" pitchFamily="2" charset="2"/>
              <a:buChar char="Ø"/>
            </a:pPr>
            <a:endParaRPr lang="en-US" dirty="0" smtClean="0"/>
          </a:p>
          <a:p>
            <a:pPr marL="669798" lvl="1" indent="-285750">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marL="669798" lvl="1" indent="-285750">
              <a:buFont typeface="Wingdings" panose="05000000000000000000" pitchFamily="2" charset="2"/>
              <a:buChar char="Ø"/>
            </a:pP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32</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smtClean="0"/>
              <a:t>SAR Imager Team</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79" y="1810603"/>
            <a:ext cx="4914650" cy="4387408"/>
          </a:xfrm>
          <a:prstGeom prst="rect">
            <a:avLst/>
          </a:prstGeom>
        </p:spPr>
      </p:pic>
      <p:cxnSp>
        <p:nvCxnSpPr>
          <p:cNvPr id="10" name="Straight Connector 9"/>
          <p:cNvCxnSpPr/>
          <p:nvPr/>
        </p:nvCxnSpPr>
        <p:spPr>
          <a:xfrm>
            <a:off x="5638078" y="2361839"/>
            <a:ext cx="290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10677" y="4454991"/>
            <a:ext cx="12437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28432" y="2361839"/>
            <a:ext cx="26002" cy="2093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55956" y="3285305"/>
            <a:ext cx="744952" cy="246221"/>
          </a:xfrm>
          <a:prstGeom prst="rect">
            <a:avLst/>
          </a:prstGeom>
          <a:noFill/>
        </p:spPr>
        <p:txBody>
          <a:bodyPr wrap="square" rtlCol="0">
            <a:spAutoFit/>
          </a:bodyPr>
          <a:lstStyle/>
          <a:p>
            <a:r>
              <a:rPr lang="en-US" sz="1000" dirty="0" smtClean="0">
                <a:latin typeface="Calibri" panose="020F0502020204030204" pitchFamily="34" charset="0"/>
                <a:cs typeface="BrowalliaUPC" panose="020B0604020202020204" pitchFamily="34" charset="-34"/>
              </a:rPr>
              <a:t>4.64”</a:t>
            </a:r>
            <a:endParaRPr lang="en-US" sz="1000" dirty="0">
              <a:latin typeface="Calibri" panose="020F0502020204030204" pitchFamily="34" charset="0"/>
              <a:cs typeface="BrowalliaUPC" panose="020B0604020202020204" pitchFamily="34" charset="-34"/>
            </a:endParaRPr>
          </a:p>
        </p:txBody>
      </p:sp>
      <p:cxnSp>
        <p:nvCxnSpPr>
          <p:cNvPr id="20" name="Straight Connector 19"/>
          <p:cNvCxnSpPr/>
          <p:nvPr/>
        </p:nvCxnSpPr>
        <p:spPr>
          <a:xfrm flipV="1">
            <a:off x="5642195" y="2336550"/>
            <a:ext cx="140046" cy="26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95719" y="1958584"/>
            <a:ext cx="278793" cy="39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74512" y="1944133"/>
            <a:ext cx="207729" cy="386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01381" y="1967617"/>
            <a:ext cx="309855" cy="461665"/>
          </a:xfrm>
          <a:prstGeom prst="rect">
            <a:avLst/>
          </a:prstGeom>
          <a:noFill/>
        </p:spPr>
        <p:txBody>
          <a:bodyPr wrap="square" rtlCol="0">
            <a:spAutoFit/>
          </a:bodyPr>
          <a:lstStyle/>
          <a:p>
            <a:r>
              <a:rPr lang="en-US" sz="1000" dirty="0" smtClean="0">
                <a:latin typeface="Calibri" panose="020F0502020204030204" pitchFamily="34" charset="0"/>
              </a:rPr>
              <a:t>1”</a:t>
            </a:r>
          </a:p>
          <a:p>
            <a:endParaRPr lang="en-US" dirty="0"/>
          </a:p>
        </p:txBody>
      </p:sp>
      <p:cxnSp>
        <p:nvCxnSpPr>
          <p:cNvPr id="30" name="Straight Connector 29"/>
          <p:cNvCxnSpPr/>
          <p:nvPr/>
        </p:nvCxnSpPr>
        <p:spPr>
          <a:xfrm flipH="1" flipV="1">
            <a:off x="5178711" y="1845733"/>
            <a:ext cx="117008" cy="152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521506" y="1921885"/>
            <a:ext cx="329358" cy="383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545937" y="1845733"/>
            <a:ext cx="1624107" cy="761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29657" y="1821022"/>
            <a:ext cx="430781" cy="246221"/>
          </a:xfrm>
          <a:prstGeom prst="rect">
            <a:avLst/>
          </a:prstGeom>
          <a:noFill/>
        </p:spPr>
        <p:txBody>
          <a:bodyPr wrap="square" rtlCol="0">
            <a:spAutoFit/>
          </a:bodyPr>
          <a:lstStyle/>
          <a:p>
            <a:r>
              <a:rPr lang="en-US" sz="1000" dirty="0" smtClean="0">
                <a:latin typeface="Calibri" panose="020F0502020204030204" pitchFamily="34" charset="0"/>
              </a:rPr>
              <a:t>2.5”</a:t>
            </a:r>
          </a:p>
        </p:txBody>
      </p:sp>
      <p:sp>
        <p:nvSpPr>
          <p:cNvPr id="21"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2034597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Spacing - Jig</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a:xfrm>
            <a:off x="6239382" y="1986563"/>
            <a:ext cx="4937760" cy="4023360"/>
          </a:xfrm>
        </p:spPr>
        <p:txBody>
          <a:bodyPr/>
          <a:lstStyle/>
          <a:p>
            <a:pPr>
              <a:buFont typeface="Wingdings" panose="05000000000000000000" pitchFamily="2" charset="2"/>
              <a:buChar char="Ø"/>
            </a:pPr>
            <a:r>
              <a:rPr lang="en-US" dirty="0" smtClean="0"/>
              <a:t>Simplest way to ensure exact horn spacing</a:t>
            </a:r>
          </a:p>
          <a:p>
            <a:pPr lvl="1">
              <a:buFont typeface="Wingdings" panose="05000000000000000000" pitchFamily="2" charset="2"/>
              <a:buChar char="Ø"/>
            </a:pPr>
            <a:r>
              <a:rPr lang="en-US" dirty="0" smtClean="0"/>
              <a:t>Compared to individual measurements </a:t>
            </a:r>
          </a:p>
          <a:p>
            <a:pPr>
              <a:buFont typeface="Wingdings" panose="05000000000000000000" pitchFamily="2" charset="2"/>
              <a:buChar char="Ø"/>
            </a:pPr>
            <a:r>
              <a:rPr lang="en-US" dirty="0" smtClean="0"/>
              <a:t>Jig made from 1/8” aluminum 6061</a:t>
            </a:r>
          </a:p>
          <a:p>
            <a:pPr>
              <a:buFont typeface="Wingdings" panose="05000000000000000000" pitchFamily="2" charset="2"/>
              <a:buChar char="Ø"/>
            </a:pPr>
            <a:r>
              <a:rPr lang="en-US" dirty="0" smtClean="0"/>
              <a:t>Cut in house with the water jet</a:t>
            </a:r>
          </a:p>
          <a:p>
            <a:pPr lvl="1">
              <a:buFont typeface="Wingdings" panose="05000000000000000000" pitchFamily="2" charset="2"/>
              <a:buChar char="Ø"/>
            </a:pPr>
            <a:r>
              <a:rPr lang="en-US" dirty="0" smtClean="0"/>
              <a:t>Accurate to within 0.003”</a:t>
            </a:r>
          </a:p>
          <a:p>
            <a:pPr>
              <a:buFont typeface="Wingdings" panose="05000000000000000000" pitchFamily="2" charset="2"/>
              <a:buChar char="Ø"/>
            </a:pPr>
            <a:r>
              <a:rPr lang="en-US" dirty="0" smtClean="0"/>
              <a:t>Measures from the intersection of the frame – out</a:t>
            </a:r>
          </a:p>
          <a:p>
            <a:pPr>
              <a:buFont typeface="Wingdings" panose="05000000000000000000" pitchFamily="2" charset="2"/>
              <a:buChar char="Ø"/>
            </a:pPr>
            <a:r>
              <a:rPr lang="en-US" dirty="0" smtClean="0"/>
              <a:t>Status: Completed</a:t>
            </a: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33</a:t>
            </a:fld>
            <a:endParaRPr lang="en-US" sz="1050" b="0" i="0" u="none" strike="noStrike" cap="none" baseline="0">
              <a:solidFill>
                <a:srgbClr val="FFFFFF"/>
              </a:solidFill>
              <a:latin typeface="Calibri"/>
              <a:ea typeface="Calibri"/>
              <a:cs typeface="Calibri"/>
              <a:sym typeface="Calibri"/>
              <a:rtl val="0"/>
            </a:endParaRPr>
          </a:p>
        </p:txBody>
      </p:sp>
      <p:sp>
        <p:nvSpPr>
          <p:cNvPr id="6" name="Footer Placeholder 5"/>
          <p:cNvSpPr>
            <a:spLocks noGrp="1"/>
          </p:cNvSpPr>
          <p:nvPr>
            <p:ph type="ftr" idx="11"/>
          </p:nvPr>
        </p:nvSpPr>
        <p:spPr/>
        <p:txBody>
          <a:bodyPr/>
          <a:lstStyle/>
          <a:p>
            <a:r>
              <a:rPr lang="en-US" smtClean="0"/>
              <a:t>SAR Imager Team</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36" y="1829602"/>
            <a:ext cx="5080298" cy="4337282"/>
          </a:xfrm>
          <a:prstGeom prst="rect">
            <a:avLst/>
          </a:prstGeom>
        </p:spPr>
      </p:pic>
      <p:cxnSp>
        <p:nvCxnSpPr>
          <p:cNvPr id="10" name="Straight Arrow Connector 9"/>
          <p:cNvCxnSpPr/>
          <p:nvPr/>
        </p:nvCxnSpPr>
        <p:spPr>
          <a:xfrm flipH="1">
            <a:off x="3686185" y="2519916"/>
            <a:ext cx="1024038" cy="723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10223" y="2328050"/>
            <a:ext cx="882503" cy="307777"/>
          </a:xfrm>
          <a:prstGeom prst="rect">
            <a:avLst/>
          </a:prstGeom>
          <a:noFill/>
        </p:spPr>
        <p:txBody>
          <a:bodyPr wrap="square" rtlCol="0">
            <a:spAutoFit/>
          </a:bodyPr>
          <a:lstStyle/>
          <a:p>
            <a:r>
              <a:rPr lang="en-US" dirty="0" smtClean="0"/>
              <a:t>Jig</a:t>
            </a:r>
            <a:endParaRPr lang="en-US" dirty="0"/>
          </a:p>
        </p:txBody>
      </p:sp>
      <p:sp>
        <p:nvSpPr>
          <p:cNvPr id="12"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3178069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Calibration – Option 1</a:t>
            </a:r>
            <a:endParaRPr lang="en-US" dirty="0"/>
          </a:p>
        </p:txBody>
      </p:sp>
      <p:sp>
        <p:nvSpPr>
          <p:cNvPr id="5" name="Footer Placeholder 4"/>
          <p:cNvSpPr>
            <a:spLocks noGrp="1"/>
          </p:cNvSpPr>
          <p:nvPr>
            <p:ph type="ftr" idx="11"/>
          </p:nvPr>
        </p:nvSpPr>
        <p:spPr/>
        <p:txBody>
          <a:bodyPr/>
          <a:lstStyle/>
          <a:p>
            <a:r>
              <a:rPr lang="en-US" smtClean="0"/>
              <a:t>SAR Imager Team</a:t>
            </a:r>
            <a:endParaRPr lang="en-US" dirty="0"/>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34</a:t>
            </a:fld>
            <a:endParaRPr lang="en-US" sz="1050" b="0" i="0" u="none" strike="noStrike" cap="none" baseline="0">
              <a:solidFill>
                <a:srgbClr val="FFFFFF"/>
              </a:solidFill>
              <a:latin typeface="Calibri"/>
              <a:ea typeface="Calibri"/>
              <a:cs typeface="Calibri"/>
              <a:sym typeface="Calibri"/>
              <a:rtl val="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64" y="1737358"/>
            <a:ext cx="4659208" cy="45560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532" y="1737358"/>
            <a:ext cx="5490438" cy="4556086"/>
          </a:xfrm>
          <a:prstGeom prst="rect">
            <a:avLst/>
          </a:prstGeom>
        </p:spPr>
      </p:pic>
      <p:sp>
        <p:nvSpPr>
          <p:cNvPr id="10"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551298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Text Placeholder 9"/>
          <p:cNvSpPr>
            <a:spLocks noGrp="1"/>
          </p:cNvSpPr>
          <p:nvPr>
            <p:ph type="body" idx="1"/>
          </p:nvPr>
        </p:nvSpPr>
        <p:spPr>
          <a:xfrm>
            <a:off x="1081781" y="1876729"/>
            <a:ext cx="4937760" cy="4023357"/>
          </a:xfrm>
        </p:spPr>
        <p:txBody>
          <a:bodyPr/>
          <a:lstStyle/>
          <a:p>
            <a:endParaRPr lang="en-US" dirty="0"/>
          </a:p>
        </p:txBody>
      </p:sp>
      <p:sp>
        <p:nvSpPr>
          <p:cNvPr id="11" name="Text Placeholder 10"/>
          <p:cNvSpPr>
            <a:spLocks noGrp="1"/>
          </p:cNvSpPr>
          <p:nvPr>
            <p:ph type="body" idx="2"/>
          </p:nvPr>
        </p:nvSpPr>
        <p:spPr/>
        <p:txBody>
          <a:bodyPr/>
          <a:lstStyle/>
          <a:p>
            <a:endParaRPr lang="en-US" dirty="0"/>
          </a:p>
        </p:txBody>
      </p:sp>
      <p:sp>
        <p:nvSpPr>
          <p:cNvPr id="5" name="Footer Placeholder 4"/>
          <p:cNvSpPr>
            <a:spLocks noGrp="1"/>
          </p:cNvSpPr>
          <p:nvPr>
            <p:ph type="ftr" idx="11"/>
          </p:nvPr>
        </p:nvSpPr>
        <p:spPr/>
        <p:txBody>
          <a:bodyPr/>
          <a:lstStyle/>
          <a:p>
            <a:r>
              <a:rPr lang="en-US" smtClean="0"/>
              <a:t>SAR Imager Team</a:t>
            </a:r>
            <a:endParaRPr lang="en-US" dirty="0"/>
          </a:p>
        </p:txBody>
      </p:sp>
      <p:sp>
        <p:nvSpPr>
          <p:cNvPr id="6" name="Slide Number Placeholder 5"/>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35</a:t>
            </a:fld>
            <a:endParaRPr lang="en-US" sz="1050" dirty="0">
              <a:solidFill>
                <a:srgbClr val="FFFFFF"/>
              </a:solidFill>
              <a:latin typeface="Calibri"/>
              <a:ea typeface="Calibri"/>
              <a:cs typeface="Calibri"/>
              <a:sym typeface="Calibri"/>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782" t="-1596" r="2527" b="29055"/>
          <a:stretch/>
        </p:blipFill>
        <p:spPr>
          <a:xfrm>
            <a:off x="1040039" y="495946"/>
            <a:ext cx="4921875" cy="497495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3086" t="-2183" r="17084" b="1206"/>
          <a:stretch/>
        </p:blipFill>
        <p:spPr>
          <a:xfrm rot="5400000">
            <a:off x="6443172" y="479532"/>
            <a:ext cx="4788977" cy="5193763"/>
          </a:xfrm>
          <a:prstGeom prst="rect">
            <a:avLst/>
          </a:prstGeom>
        </p:spPr>
      </p:pic>
      <p:sp>
        <p:nvSpPr>
          <p:cNvPr id="14"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588928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Horn Calibration – Option 2</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116413"/>
            <a:ext cx="4938712" cy="348242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2149973"/>
            <a:ext cx="4937125" cy="3415305"/>
          </a:xfrm>
        </p:spPr>
      </p:pic>
      <p:sp>
        <p:nvSpPr>
          <p:cNvPr id="3" name="Footer Placeholder 2"/>
          <p:cNvSpPr>
            <a:spLocks noGrp="1"/>
          </p:cNvSpPr>
          <p:nvPr>
            <p:ph type="ftr" sz="quarter" idx="11"/>
          </p:nvPr>
        </p:nvSpPr>
        <p:spPr/>
        <p:txBody>
          <a:bodyPr/>
          <a:lstStyle/>
          <a:p>
            <a:r>
              <a:rPr lang="en-US" smtClean="0"/>
              <a:t>SAR Imager Team</a:t>
            </a:r>
            <a:endParaRPr lang="en-US"/>
          </a:p>
        </p:txBody>
      </p:sp>
      <p:sp>
        <p:nvSpPr>
          <p:cNvPr id="4" name="Slide Number Placeholder 3"/>
          <p:cNvSpPr>
            <a:spLocks noGrp="1"/>
          </p:cNvSpPr>
          <p:nvPr>
            <p:ph type="sldNum" sz="quarter" idx="12"/>
          </p:nvPr>
        </p:nvSpPr>
        <p:spPr/>
        <p:txBody>
          <a:bodyPr/>
          <a:lstStyle/>
          <a:p>
            <a:fld id="{703D5B72-A720-44FC-8017-B2C9BDBBADC0}" type="slidenum">
              <a:rPr lang="en-US" sz="1050" smtClean="0">
                <a:solidFill>
                  <a:schemeClr val="bg1"/>
                </a:solidFill>
                <a:latin typeface="Calibri" panose="020F0502020204030204" pitchFamily="34" charset="0"/>
              </a:rPr>
              <a:t>36</a:t>
            </a:fld>
            <a:endParaRPr lang="en-US" sz="1050" dirty="0">
              <a:solidFill>
                <a:schemeClr val="bg1"/>
              </a:solidFill>
              <a:latin typeface="Calibri" panose="020F0502020204030204" pitchFamily="34" charset="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Kegan stack</a:t>
            </a:r>
            <a:endParaRPr lang="en-US" dirty="0"/>
          </a:p>
        </p:txBody>
      </p:sp>
    </p:spTree>
    <p:extLst>
      <p:ext uri="{BB962C8B-B14F-4D97-AF65-F5344CB8AC3E}">
        <p14:creationId xmlns:p14="http://schemas.microsoft.com/office/powerpoint/2010/main" val="1534331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lvl="1">
              <a:buSzPct val="25000"/>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dirty="0"/>
              <a:t/>
            </a:r>
            <a:br>
              <a:rPr lang="en-US" sz="3000" dirty="0"/>
            </a:br>
            <a:r>
              <a:rPr lang="en-US" sz="3000" dirty="0"/>
              <a:t>Component </a:t>
            </a:r>
            <a:r>
              <a:rPr lang="en-US" sz="3000" dirty="0" smtClean="0"/>
              <a:t>Housing </a:t>
            </a:r>
            <a:r>
              <a:rPr lang="en-US" sz="3000" dirty="0"/>
              <a:t>Update</a:t>
            </a:r>
            <a:br>
              <a:rPr lang="en-US" sz="3000" dirty="0"/>
            </a:br>
            <a:r>
              <a:rPr lang="en-US" sz="3000" dirty="0"/>
              <a:t>Migration of Electrical Components</a:t>
            </a:r>
            <a:br>
              <a:rPr lang="en-US" sz="3000" dirty="0"/>
            </a:br>
            <a:r>
              <a:rPr lang="en-US" sz="3000" dirty="0" smtClean="0"/>
              <a:t>&amp; Thermal </a:t>
            </a:r>
            <a:r>
              <a:rPr lang="en-US" sz="3000" dirty="0"/>
              <a:t>Analysis</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dirty="0">
                <a:solidFill>
                  <a:schemeClr val="dk2"/>
                </a:solidFill>
                <a:latin typeface="Calibri"/>
                <a:ea typeface="Calibri"/>
                <a:cs typeface="Calibri"/>
                <a:sym typeface="Calibri"/>
              </a:rPr>
              <a:t>JULIAN RODRIGUEZ</a:t>
            </a:r>
          </a:p>
        </p:txBody>
      </p:sp>
      <p:sp>
        <p:nvSpPr>
          <p:cNvPr id="2" name="Footer Placeholder 1"/>
          <p:cNvSpPr>
            <a:spLocks noGrp="1"/>
          </p:cNvSpPr>
          <p:nvPr>
            <p:ph type="ftr" idx="11"/>
          </p:nvPr>
        </p:nvSpPr>
        <p:spPr/>
        <p:txBody>
          <a:bodyPr/>
          <a:lstStyle/>
          <a:p>
            <a:r>
              <a:rPr lang="en-US" smtClean="0"/>
              <a:t>SAR Imager Team</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37</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65376165"/>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183980" y="881217"/>
            <a:ext cx="10058398" cy="700127"/>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sz="4800" b="0" i="0" u="none" strike="noStrike" cap="none" dirty="0" smtClean="0">
                <a:solidFill>
                  <a:srgbClr val="3F3F3F"/>
                </a:solidFill>
                <a:latin typeface="Calibri"/>
                <a:ea typeface="Calibri"/>
                <a:cs typeface="Calibri"/>
                <a:sym typeface="Calibri"/>
              </a:rPr>
              <a:t>Component </a:t>
            </a:r>
            <a:r>
              <a:rPr lang="en-US" dirty="0" smtClean="0"/>
              <a:t>Housing</a:t>
            </a:r>
            <a:r>
              <a:rPr lang="en-US" sz="4800" b="0" i="0" u="none" strike="noStrike" cap="none" dirty="0" smtClean="0">
                <a:solidFill>
                  <a:srgbClr val="3F3F3F"/>
                </a:solidFill>
                <a:latin typeface="Calibri"/>
                <a:ea typeface="Calibri"/>
                <a:cs typeface="Calibri"/>
                <a:sym typeface="Calibri"/>
              </a:rPr>
              <a:t> - </a:t>
            </a:r>
            <a:r>
              <a:rPr lang="en-US" dirty="0" smtClean="0"/>
              <a:t>Update</a:t>
            </a:r>
            <a:endParaRPr lang="en-US" sz="4800" b="0" i="0" u="none" strike="noStrike" cap="none" dirty="0">
              <a:solidFill>
                <a:srgbClr val="3F3F3F"/>
              </a:solidFill>
              <a:latin typeface="Calibri"/>
              <a:ea typeface="Calibri"/>
              <a:cs typeface="Calibri"/>
              <a:sym typeface="Calibri"/>
            </a:endParaRPr>
          </a:p>
        </p:txBody>
      </p:sp>
      <p:sp>
        <p:nvSpPr>
          <p:cNvPr id="73" name="Shape 73"/>
          <p:cNvSpPr/>
          <p:nvPr/>
        </p:nvSpPr>
        <p:spPr>
          <a:xfrm>
            <a:off x="5978819" y="3275111"/>
            <a:ext cx="284051" cy="307777"/>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400" kern="0" dirty="0">
                <a:solidFill>
                  <a:srgbClr val="000000"/>
                </a:solidFill>
                <a:ea typeface="Arial"/>
                <a:cs typeface="Arial"/>
                <a:sym typeface="Arial"/>
                <a:rtl val="0"/>
              </a:rPr>
              <a:t>  </a:t>
            </a:r>
          </a:p>
        </p:txBody>
      </p:sp>
      <p:sp>
        <p:nvSpPr>
          <p:cNvPr id="74" name="Shape 74"/>
          <p:cNvSpPr/>
          <p:nvPr/>
        </p:nvSpPr>
        <p:spPr>
          <a:xfrm>
            <a:off x="5978819" y="3275111"/>
            <a:ext cx="234360" cy="307777"/>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400" kern="0" dirty="0">
                <a:solidFill>
                  <a:srgbClr val="000000"/>
                </a:solidFill>
                <a:ea typeface="Arial"/>
                <a:cs typeface="Arial"/>
                <a:sym typeface="Arial"/>
                <a:rtl val="0"/>
              </a:rPr>
              <a:t> </a:t>
            </a:r>
          </a:p>
        </p:txBody>
      </p:sp>
      <p:sp>
        <p:nvSpPr>
          <p:cNvPr id="78" name="Shape 78"/>
          <p:cNvSpPr txBox="1">
            <a:spLocks noGrp="1"/>
          </p:cNvSpPr>
          <p:nvPr>
            <p:ph type="ftr" idx="11"/>
          </p:nvPr>
        </p:nvSpPr>
        <p:spPr>
          <a:xfrm>
            <a:off x="3686185" y="6459785"/>
            <a:ext cx="4822799" cy="365099"/>
          </a:xfrm>
          <a:prstGeom prst="rect">
            <a:avLst/>
          </a:prstGeom>
          <a:noFill/>
          <a:ln>
            <a:noFill/>
          </a:ln>
        </p:spPr>
        <p:txBody>
          <a:bodyPr lIns="91425" tIns="45700" rIns="91425" bIns="45700" anchor="ctr" anchorCtr="0">
            <a:noAutofit/>
          </a:bodyPr>
          <a:lstStyle/>
          <a:p>
            <a:pPr>
              <a:buSzPct val="25000"/>
            </a:pPr>
            <a:r>
              <a:rPr lang="en-US" smtClean="0"/>
              <a:t>SAR Imager Team</a:t>
            </a:r>
            <a:endParaRPr lang="en-US" dirty="0"/>
          </a:p>
        </p:txBody>
      </p:sp>
      <p:sp>
        <p:nvSpPr>
          <p:cNvPr id="12" name="Content Placeholder 2"/>
          <p:cNvSpPr txBox="1">
            <a:spLocks/>
          </p:cNvSpPr>
          <p:nvPr/>
        </p:nvSpPr>
        <p:spPr>
          <a:xfrm>
            <a:off x="7324834" y="1911022"/>
            <a:ext cx="3657600" cy="47244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Assembled</a:t>
            </a:r>
          </a:p>
          <a:p>
            <a:pPr lvl="1">
              <a:buClr>
                <a:srgbClr val="1CADE4"/>
              </a:buClr>
              <a:buFont typeface="Wingdings" panose="05000000000000000000" pitchFamily="2" charset="2"/>
              <a:buChar char="Ø"/>
            </a:pPr>
            <a:r>
              <a:rPr lang="en-US" kern="0" dirty="0" smtClean="0">
                <a:rtl val="0"/>
              </a:rPr>
              <a:t>Water jetted</a:t>
            </a:r>
          </a:p>
          <a:p>
            <a:pPr lvl="1">
              <a:buClr>
                <a:srgbClr val="1CADE4"/>
              </a:buClr>
              <a:buFont typeface="Wingdings" panose="05000000000000000000" pitchFamily="2" charset="2"/>
              <a:buChar char="Ø"/>
            </a:pPr>
            <a:r>
              <a:rPr lang="en-US" kern="0" dirty="0" smtClean="0">
                <a:rtl val="0"/>
              </a:rPr>
              <a:t>Welded</a:t>
            </a:r>
          </a:p>
          <a:p>
            <a:pPr lvl="1">
              <a:buClr>
                <a:srgbClr val="1CADE4"/>
              </a:buClr>
              <a:buFont typeface="Wingdings" panose="05000000000000000000" pitchFamily="2" charset="2"/>
              <a:buChar char="Ø"/>
            </a:pPr>
            <a:r>
              <a:rPr lang="en-US" kern="0" dirty="0" smtClean="0">
                <a:rtl val="0"/>
              </a:rPr>
              <a:t>Powder Coated</a:t>
            </a:r>
          </a:p>
          <a:p>
            <a:pPr>
              <a:buClr>
                <a:srgbClr val="1CADE4"/>
              </a:buClr>
              <a:buFont typeface="Wingdings" panose="05000000000000000000" pitchFamily="2" charset="2"/>
              <a:buChar char="Ø"/>
            </a:pPr>
            <a:r>
              <a:rPr lang="en-US" kern="0" dirty="0" smtClean="0">
                <a:rtl val="0"/>
              </a:rPr>
              <a:t>Machine Shop Error</a:t>
            </a:r>
          </a:p>
          <a:p>
            <a:pPr lvl="1">
              <a:buClr>
                <a:srgbClr val="1CADE4"/>
              </a:buClr>
              <a:buFont typeface="Wingdings" panose="05000000000000000000" pitchFamily="2" charset="2"/>
              <a:buChar char="Ø"/>
            </a:pPr>
            <a:r>
              <a:rPr lang="en-US" kern="0" dirty="0" smtClean="0">
                <a:rtl val="0"/>
              </a:rPr>
              <a:t>Redesign component layout</a:t>
            </a:r>
            <a:endParaRPr lang="en-US" kern="0" dirty="0">
              <a:rtl val="0"/>
            </a:endParaRPr>
          </a:p>
          <a:p>
            <a:pPr>
              <a:buClr>
                <a:srgbClr val="1CADE4"/>
              </a:buClr>
              <a:buFont typeface="Wingdings" panose="05000000000000000000" pitchFamily="2" charset="2"/>
              <a:buChar char="Ø"/>
            </a:pPr>
            <a:r>
              <a:rPr lang="en-US" kern="0" dirty="0" smtClean="0">
                <a:rtl val="0"/>
              </a:rPr>
              <a:t>Install: Component tray with components re-wired</a:t>
            </a:r>
          </a:p>
          <a:p>
            <a:pPr>
              <a:buClr>
                <a:srgbClr val="1CADE4"/>
              </a:buClr>
              <a:buFont typeface="Wingdings" panose="05000000000000000000" pitchFamily="2" charset="2"/>
              <a:buChar char="Ø"/>
            </a:pPr>
            <a:r>
              <a:rPr lang="en-US" kern="0" dirty="0" smtClean="0">
                <a:rtl val="0"/>
              </a:rPr>
              <a:t>Install: Securable Latches</a:t>
            </a:r>
          </a:p>
          <a:p>
            <a:pPr>
              <a:buClr>
                <a:srgbClr val="1CADE4"/>
              </a:buClr>
              <a:buFont typeface="Wingdings" panose="05000000000000000000" pitchFamily="2" charset="2"/>
              <a:buChar char="Ø"/>
            </a:pPr>
            <a:r>
              <a:rPr lang="en-US" kern="0" dirty="0">
                <a:rtl val="0"/>
              </a:rPr>
              <a:t>Weight: 12.9 </a:t>
            </a:r>
            <a:r>
              <a:rPr lang="en-US" kern="0" dirty="0" err="1" smtClean="0">
                <a:rtl val="0"/>
              </a:rPr>
              <a:t>lbs</a:t>
            </a:r>
            <a:endParaRPr lang="en-US" kern="0" dirty="0" smtClean="0">
              <a:rtl val="0"/>
            </a:endParaRPr>
          </a:p>
          <a:p>
            <a:pPr lvl="1">
              <a:buClr>
                <a:srgbClr val="1CADE4"/>
              </a:buClr>
              <a:buFont typeface="Wingdings" panose="05000000000000000000" pitchFamily="2" charset="2"/>
              <a:buChar char="Ø"/>
            </a:pPr>
            <a:r>
              <a:rPr lang="en-US" kern="0" dirty="0" smtClean="0">
                <a:rtl val="0"/>
              </a:rPr>
              <a:t>Before Components</a:t>
            </a:r>
            <a:endParaRPr lang="en-US" kern="0" dirty="0">
              <a:rtl val="0"/>
            </a:endParaRPr>
          </a:p>
          <a:p>
            <a:pPr>
              <a:buClr>
                <a:srgbClr val="1CADE4"/>
              </a:buClr>
            </a:pPr>
            <a:endParaRPr lang="en-US" kern="0" dirty="0" smtClean="0">
              <a:rtl val="0"/>
            </a:endParaRPr>
          </a:p>
          <a:p>
            <a:pPr>
              <a:buClr>
                <a:srgbClr val="1CADE4"/>
              </a:buClr>
            </a:pPr>
            <a:endParaRPr lang="en-US" kern="0" dirty="0" smtClean="0">
              <a:rtl val="0"/>
            </a:endParaRPr>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38</a:t>
            </a:fld>
            <a:endParaRPr lang="en-US" sz="1050">
              <a:solidFill>
                <a:srgbClr val="FFFFFF"/>
              </a:solidFill>
              <a:latin typeface="Calibri"/>
              <a:ea typeface="Calibri"/>
              <a:cs typeface="Calibri"/>
              <a:sym typeface="Calibri"/>
            </a:endParaRPr>
          </a:p>
        </p:txBody>
      </p:sp>
      <p:sp>
        <p:nvSpPr>
          <p:cNvPr id="14" name="TextBox 13"/>
          <p:cNvSpPr txBox="1"/>
          <p:nvPr/>
        </p:nvSpPr>
        <p:spPr>
          <a:xfrm>
            <a:off x="621324" y="6526931"/>
            <a:ext cx="1579418" cy="216982"/>
          </a:xfrm>
          <a:prstGeom prst="rect">
            <a:avLst/>
          </a:prstGeom>
          <a:noFill/>
        </p:spPr>
        <p:txBody>
          <a:bodyPr wrap="square" rtlCol="0">
            <a:spAutoFit/>
          </a:bodyPr>
          <a:lstStyle/>
          <a:p>
            <a:pPr>
              <a:lnSpc>
                <a:spcPct val="90000"/>
              </a:lnSpc>
              <a:spcAft>
                <a:spcPts val="200"/>
              </a:spcAft>
              <a:buClr>
                <a:srgbClr val="1CADE4"/>
              </a:buClr>
              <a:buSzPct val="25000"/>
            </a:pPr>
            <a:r>
              <a:rPr lang="en-US" sz="900" kern="0" dirty="0">
                <a:solidFill>
                  <a:srgbClr val="FFFFFF"/>
                </a:solidFill>
                <a:latin typeface="Calibri"/>
                <a:ea typeface="Calibri"/>
                <a:cs typeface="Calibri"/>
                <a:sym typeface="Calibri"/>
                <a:rtl val="0"/>
              </a:rPr>
              <a:t>Julian Rodriguez</a:t>
            </a:r>
          </a:p>
        </p:txBody>
      </p:sp>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6" t="22887" r="5756" b="18126"/>
          <a:stretch/>
        </p:blipFill>
        <p:spPr bwMode="auto">
          <a:xfrm>
            <a:off x="1498630" y="1817765"/>
            <a:ext cx="5272838" cy="257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26" b="61328" l="0" r="100000">
                        <a14:foregroundMark x1="15723" y1="44792" x2="15723" y2="44792"/>
                        <a14:foregroundMark x1="16309" y1="43099" x2="16309" y2="43099"/>
                        <a14:foregroundMark x1="24902" y1="42578" x2="24902" y2="42578"/>
                        <a14:foregroundMark x1="28711" y1="42839" x2="28711" y2="42839"/>
                        <a14:foregroundMark x1="27441" y1="47656" x2="27441" y2="47656"/>
                        <a14:foregroundMark x1="26367" y1="40495" x2="26367" y2="40495"/>
                        <a14:foregroundMark x1="49805" y1="43620" x2="49805" y2="43620"/>
                        <a14:foregroundMark x1="51465" y1="43620" x2="51465" y2="43620"/>
                        <a14:foregroundMark x1="50879" y1="45703" x2="50879" y2="45703"/>
                        <a14:foregroundMark x1="72363" y1="43620" x2="72363" y2="43620"/>
                        <a14:foregroundMark x1="80469" y1="44271" x2="80469" y2="44271"/>
                        <a14:foregroundMark x1="78516" y1="42578" x2="78516" y2="42578"/>
                      </a14:backgroundRemoval>
                    </a14:imgEffect>
                  </a14:imgLayer>
                </a14:imgProps>
              </a:ext>
              <a:ext uri="{28A0092B-C50C-407E-A947-70E740481C1C}">
                <a14:useLocalDpi xmlns:a14="http://schemas.microsoft.com/office/drawing/2010/main" val="0"/>
              </a:ext>
            </a:extLst>
          </a:blip>
          <a:srcRect t="10394" b="37740"/>
          <a:stretch/>
        </p:blipFill>
        <p:spPr bwMode="auto">
          <a:xfrm>
            <a:off x="1719810" y="4462452"/>
            <a:ext cx="4830477" cy="187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200887"/>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3" y="819416"/>
            <a:ext cx="10058398" cy="852455"/>
          </a:xfrm>
        </p:spPr>
        <p:txBody>
          <a:bodyPr/>
          <a:lstStyle/>
          <a:p>
            <a:pPr algn="ctr"/>
            <a:r>
              <a:rPr lang="en-US" dirty="0"/>
              <a:t>Component H</a:t>
            </a:r>
            <a:r>
              <a:rPr lang="en-US" dirty="0" smtClean="0"/>
              <a:t>ousing - Rewiring</a:t>
            </a:r>
            <a:endParaRPr lang="en-US" dirty="0"/>
          </a:p>
        </p:txBody>
      </p:sp>
      <p:sp>
        <p:nvSpPr>
          <p:cNvPr id="5" name="Slide Number Placeholder 4"/>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39</a:t>
            </a:fld>
            <a:endParaRPr lang="en-US" sz="1050">
              <a:solidFill>
                <a:srgbClr val="FFFFFF"/>
              </a:solidFill>
              <a:latin typeface="Calibri"/>
              <a:ea typeface="Calibri"/>
              <a:cs typeface="Calibri"/>
              <a:sym typeface="Calibri"/>
            </a:endParaRPr>
          </a:p>
        </p:txBody>
      </p:sp>
      <p:sp>
        <p:nvSpPr>
          <p:cNvPr id="3" name="Footer Placeholder 2"/>
          <p:cNvSpPr>
            <a:spLocks noGrp="1"/>
          </p:cNvSpPr>
          <p:nvPr>
            <p:ph type="ftr" idx="11"/>
          </p:nvPr>
        </p:nvSpPr>
        <p:spPr/>
        <p:txBody>
          <a:bodyPr/>
          <a:lstStyle/>
          <a:p>
            <a:r>
              <a:rPr lang="en-US" smtClean="0"/>
              <a:t>SAR Imager Team</a:t>
            </a:r>
            <a:endParaRPr lang="en-US"/>
          </a:p>
        </p:txBody>
      </p:sp>
      <p:sp>
        <p:nvSpPr>
          <p:cNvPr id="10" name="TextBox 9"/>
          <p:cNvSpPr txBox="1"/>
          <p:nvPr/>
        </p:nvSpPr>
        <p:spPr>
          <a:xfrm>
            <a:off x="621324" y="6526931"/>
            <a:ext cx="1579418" cy="216982"/>
          </a:xfrm>
          <a:prstGeom prst="rect">
            <a:avLst/>
          </a:prstGeom>
          <a:noFill/>
        </p:spPr>
        <p:txBody>
          <a:bodyPr wrap="square" rtlCol="0">
            <a:spAutoFit/>
          </a:bodyPr>
          <a:lstStyle/>
          <a:p>
            <a:pPr>
              <a:lnSpc>
                <a:spcPct val="90000"/>
              </a:lnSpc>
              <a:spcAft>
                <a:spcPts val="200"/>
              </a:spcAft>
              <a:buClr>
                <a:srgbClr val="1CADE4"/>
              </a:buClr>
              <a:buSzPct val="25000"/>
            </a:pPr>
            <a:r>
              <a:rPr lang="en-US" sz="900" kern="0" dirty="0">
                <a:solidFill>
                  <a:srgbClr val="FFFFFF"/>
                </a:solidFill>
                <a:latin typeface="Calibri"/>
                <a:ea typeface="Calibri"/>
                <a:cs typeface="Calibri"/>
                <a:sym typeface="Calibri"/>
                <a:rtl val="0"/>
              </a:rPr>
              <a:t>Julian Rodriguez</a:t>
            </a:r>
          </a:p>
        </p:txBody>
      </p:sp>
      <p:sp>
        <p:nvSpPr>
          <p:cNvPr id="11" name="Content Placeholder 2"/>
          <p:cNvSpPr txBox="1">
            <a:spLocks/>
          </p:cNvSpPr>
          <p:nvPr/>
        </p:nvSpPr>
        <p:spPr>
          <a:xfrm>
            <a:off x="8071657" y="2304048"/>
            <a:ext cx="3657600" cy="47244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Approach:</a:t>
            </a:r>
          </a:p>
          <a:p>
            <a:pPr lvl="1">
              <a:buClr>
                <a:srgbClr val="1CADE4"/>
              </a:buClr>
              <a:buFont typeface="Wingdings" panose="05000000000000000000" pitchFamily="2" charset="2"/>
              <a:buChar char="Ø"/>
            </a:pPr>
            <a:r>
              <a:rPr lang="en-US" kern="0" dirty="0" smtClean="0">
                <a:rtl val="0"/>
              </a:rPr>
              <a:t> Minimize soldering</a:t>
            </a:r>
          </a:p>
          <a:p>
            <a:pPr lvl="1">
              <a:buClr>
                <a:srgbClr val="1CADE4"/>
              </a:buClr>
              <a:buFont typeface="Wingdings" panose="05000000000000000000" pitchFamily="2" charset="2"/>
              <a:buChar char="Ø"/>
            </a:pPr>
            <a:r>
              <a:rPr lang="en-US" kern="0" dirty="0">
                <a:rtl val="0"/>
              </a:rPr>
              <a:t> </a:t>
            </a:r>
            <a:r>
              <a:rPr lang="en-US" kern="0" dirty="0" smtClean="0">
                <a:rtl val="0"/>
              </a:rPr>
              <a:t>Futaba J servo connectors</a:t>
            </a:r>
          </a:p>
          <a:p>
            <a:pPr lvl="1">
              <a:buClr>
                <a:srgbClr val="1CADE4"/>
              </a:buClr>
              <a:buFont typeface="Wingdings" panose="05000000000000000000" pitchFamily="2" charset="2"/>
              <a:buChar char="Ø"/>
            </a:pPr>
            <a:r>
              <a:rPr lang="en-US" kern="0" dirty="0">
                <a:rtl val="0"/>
              </a:rPr>
              <a:t> </a:t>
            </a:r>
            <a:r>
              <a:rPr lang="en-US" kern="0" dirty="0" smtClean="0">
                <a:rtl val="0"/>
              </a:rPr>
              <a:t>22 AWG sleeve connectors</a:t>
            </a:r>
          </a:p>
          <a:p>
            <a:pPr>
              <a:buClr>
                <a:srgbClr val="1CADE4"/>
              </a:buClr>
              <a:buFont typeface="Wingdings" panose="05000000000000000000" pitchFamily="2" charset="2"/>
              <a:buChar char="Ø"/>
            </a:pPr>
            <a:r>
              <a:rPr lang="en-US" kern="0" dirty="0" smtClean="0">
                <a:rtl val="0"/>
              </a:rPr>
              <a:t>Improvements from last year:</a:t>
            </a:r>
          </a:p>
          <a:p>
            <a:pPr lvl="1">
              <a:buClr>
                <a:srgbClr val="1CADE4"/>
              </a:buClr>
              <a:buFont typeface="Wingdings" panose="05000000000000000000" pitchFamily="2" charset="2"/>
              <a:buChar char="Ø"/>
            </a:pPr>
            <a:r>
              <a:rPr lang="en-US" kern="0" dirty="0" smtClean="0">
                <a:rtl val="0"/>
              </a:rPr>
              <a:t>Less clutter, easier to follow</a:t>
            </a:r>
          </a:p>
          <a:p>
            <a:pPr lvl="1">
              <a:buClr>
                <a:srgbClr val="1CADE4"/>
              </a:buClr>
              <a:buFont typeface="Wingdings" panose="05000000000000000000" pitchFamily="2" charset="2"/>
              <a:buChar char="Ø"/>
            </a:pPr>
            <a:r>
              <a:rPr lang="en-US" kern="0" dirty="0">
                <a:rtl val="0"/>
              </a:rPr>
              <a:t> </a:t>
            </a:r>
            <a:r>
              <a:rPr lang="en-US" kern="0" dirty="0" smtClean="0">
                <a:rtl val="0"/>
              </a:rPr>
              <a:t>Secure connections</a:t>
            </a:r>
          </a:p>
          <a:p>
            <a:pPr>
              <a:buClr>
                <a:srgbClr val="1CADE4"/>
              </a:buClr>
              <a:buFont typeface="Wingdings" panose="05000000000000000000" pitchFamily="2" charset="2"/>
              <a:buChar char="Ø"/>
            </a:pPr>
            <a:r>
              <a:rPr lang="en-US" kern="0" dirty="0" smtClean="0">
                <a:rtl val="0"/>
              </a:rPr>
              <a:t>Completion date: 2-3 days</a:t>
            </a:r>
          </a:p>
          <a:p>
            <a:pPr>
              <a:buClr>
                <a:srgbClr val="1CADE4"/>
              </a:buClr>
            </a:pPr>
            <a:endParaRPr lang="en-US" kern="0" dirty="0" smtClean="0">
              <a:rtl val="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33" y="2035815"/>
            <a:ext cx="5006200" cy="378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62" b="100000" l="0" r="40900">
                        <a14:foregroundMark x1="38855" y1="66887" x2="38855" y2="66887"/>
                        <a14:foregroundMark x1="39468" y1="82119" x2="39468" y2="82119"/>
                        <a14:foregroundMark x1="39468" y1="75497" x2="39468" y2="75497"/>
                        <a14:foregroundMark x1="5317" y1="85430" x2="5317" y2="85430"/>
                        <a14:foregroundMark x1="39877" y1="91391" x2="39877" y2="91391"/>
                      </a14:backgroundRemoval>
                    </a14:imgEffect>
                  </a14:imgLayer>
                </a14:imgProps>
              </a:ext>
              <a:ext uri="{28A0092B-C50C-407E-A947-70E740481C1C}">
                <a14:useLocalDpi xmlns:a14="http://schemas.microsoft.com/office/drawing/2010/main" val="0"/>
              </a:ext>
            </a:extLst>
          </a:blip>
          <a:srcRect r="58987"/>
          <a:stretch/>
        </p:blipFill>
        <p:spPr bwMode="auto">
          <a:xfrm>
            <a:off x="5310555" y="1815711"/>
            <a:ext cx="2320820" cy="174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66333" y="4037869"/>
            <a:ext cx="2609264" cy="195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41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 Introduction</a:t>
            </a:r>
            <a:endParaRPr lang="en-US" dirty="0"/>
          </a:p>
        </p:txBody>
      </p:sp>
      <p:sp>
        <p:nvSpPr>
          <p:cNvPr id="3" name="Text Placeholder 2"/>
          <p:cNvSpPr>
            <a:spLocks noGrp="1"/>
          </p:cNvSpPr>
          <p:nvPr>
            <p:ph type="body" idx="1"/>
          </p:nvPr>
        </p:nvSpPr>
        <p:spPr/>
        <p:txBody>
          <a:bodyPr/>
          <a:lstStyle/>
          <a:p>
            <a:pPr marL="0" indent="0">
              <a:spcBef>
                <a:spcPts val="600"/>
              </a:spcBef>
              <a:buNone/>
            </a:pPr>
            <a:r>
              <a:rPr lang="en-US" b="1" dirty="0"/>
              <a:t>What is an SAR?</a:t>
            </a:r>
          </a:p>
          <a:p>
            <a:pPr>
              <a:spcBef>
                <a:spcPts val="600"/>
              </a:spcBef>
            </a:pPr>
            <a:r>
              <a:rPr lang="en-US" i="1" u="sng" dirty="0"/>
              <a:t>Synthetic Aperture Radar</a:t>
            </a:r>
            <a:r>
              <a:rPr lang="en-US" i="1" dirty="0"/>
              <a:t>: </a:t>
            </a:r>
            <a:r>
              <a:rPr lang="en-US" dirty="0"/>
              <a:t>Typically, a </a:t>
            </a:r>
            <a:r>
              <a:rPr lang="en-US" dirty="0" smtClean="0"/>
              <a:t>single </a:t>
            </a:r>
            <a:r>
              <a:rPr lang="en-US" dirty="0"/>
              <a:t>antenna is attached to an aircraft flying over a target zone capturing several </a:t>
            </a:r>
            <a:r>
              <a:rPr lang="en-US" dirty="0" smtClean="0"/>
              <a:t>wide-beam images, and combines them into a single, high-resolution, narrow-beam image.</a:t>
            </a:r>
          </a:p>
          <a:p>
            <a:pPr lvl="1">
              <a:spcBef>
                <a:spcPts val="600"/>
              </a:spcBef>
            </a:pPr>
            <a:endParaRPr lang="en-US" b="1" u="sng" dirty="0"/>
          </a:p>
          <a:p>
            <a:endParaRPr lang="en-US" dirty="0"/>
          </a:p>
        </p:txBody>
      </p:sp>
      <p:sp>
        <p:nvSpPr>
          <p:cNvPr id="5" name="Footer Placeholder 4"/>
          <p:cNvSpPr>
            <a:spLocks noGrp="1"/>
          </p:cNvSpPr>
          <p:nvPr>
            <p:ph type="ftr" idx="11"/>
          </p:nvPr>
        </p:nvSpPr>
        <p:spPr/>
        <p:txBody>
          <a:bodyPr/>
          <a:lstStyle/>
          <a:p>
            <a:r>
              <a:rPr lang="en-US" smtClean="0"/>
              <a:t>SAR Imager Team</a:t>
            </a:r>
            <a:endParaRPr lang="en-US"/>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4</a:t>
            </a:fld>
            <a:endParaRPr lang="en-US" sz="1050" b="0" i="0" u="none" strike="noStrike" cap="none" baseline="0">
              <a:solidFill>
                <a:srgbClr val="FFFFFF"/>
              </a:solidFill>
              <a:latin typeface="Calibri"/>
              <a:ea typeface="Calibri"/>
              <a:cs typeface="Calibri"/>
              <a:sym typeface="Calibri"/>
              <a:rtl val="0"/>
            </a:endParaRPr>
          </a:p>
        </p:txBody>
      </p:sp>
      <p:pic>
        <p:nvPicPr>
          <p:cNvPr id="7"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1" y="3775139"/>
            <a:ext cx="4937760" cy="2490383"/>
          </a:xfrm>
        </p:spPr>
      </p:pic>
      <p:sp>
        <p:nvSpPr>
          <p:cNvPr id="8"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pic>
        <p:nvPicPr>
          <p:cNvPr id="9" name="Content Placeholder 10"/>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7648577" y="1967275"/>
            <a:ext cx="3094403" cy="4022725"/>
          </a:xfrm>
          <a:prstGeom prst="rect">
            <a:avLst/>
          </a:prstGeom>
        </p:spPr>
      </p:pic>
    </p:spTree>
    <p:extLst>
      <p:ext uri="{BB962C8B-B14F-4D97-AF65-F5344CB8AC3E}">
        <p14:creationId xmlns:p14="http://schemas.microsoft.com/office/powerpoint/2010/main" val="4085695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072332" y="211015"/>
            <a:ext cx="10058398" cy="1450755"/>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dirty="0" smtClean="0"/>
              <a:t>Migration – Electrical Components</a:t>
            </a:r>
            <a:endParaRPr lang="en-US" sz="4800" b="0" i="0" u="none" strike="noStrike" cap="none" dirty="0">
              <a:solidFill>
                <a:srgbClr val="3F3F3F"/>
              </a:solidFill>
              <a:latin typeface="Calibri"/>
              <a:ea typeface="Calibri"/>
              <a:cs typeface="Calibri"/>
              <a:sym typeface="Calibri"/>
            </a:endParaRPr>
          </a:p>
        </p:txBody>
      </p:sp>
      <p:sp>
        <p:nvSpPr>
          <p:cNvPr id="84" name="Shape 8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a:buSzPct val="25000"/>
            </a:pPr>
            <a:r>
              <a:rPr lang="en-US" smtClean="0"/>
              <a:t>SAR Imager Team</a:t>
            </a:r>
            <a:endParaRPr lang="en-US" dirty="0"/>
          </a:p>
        </p:txBody>
      </p:sp>
      <p:sp>
        <p:nvSpPr>
          <p:cNvPr id="85" name="Shape 85"/>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40</a:t>
            </a:fld>
            <a:endParaRPr lang="en-US" sz="1050" dirty="0">
              <a:solidFill>
                <a:srgbClr val="FFFFFF"/>
              </a:solidFill>
              <a:latin typeface="Calibri"/>
              <a:ea typeface="Calibri"/>
              <a:cs typeface="Calibri"/>
              <a:sym typeface="Calibri"/>
            </a:endParaRPr>
          </a:p>
        </p:txBody>
      </p:sp>
      <p:sp>
        <p:nvSpPr>
          <p:cNvPr id="19" name="TextBox 18"/>
          <p:cNvSpPr txBox="1"/>
          <p:nvPr/>
        </p:nvSpPr>
        <p:spPr>
          <a:xfrm>
            <a:off x="621324" y="6526931"/>
            <a:ext cx="1579418" cy="216982"/>
          </a:xfrm>
          <a:prstGeom prst="rect">
            <a:avLst/>
          </a:prstGeom>
          <a:noFill/>
        </p:spPr>
        <p:txBody>
          <a:bodyPr wrap="square" rtlCol="0">
            <a:spAutoFit/>
          </a:bodyPr>
          <a:lstStyle/>
          <a:p>
            <a:pPr>
              <a:lnSpc>
                <a:spcPct val="90000"/>
              </a:lnSpc>
              <a:spcAft>
                <a:spcPts val="200"/>
              </a:spcAft>
              <a:buClr>
                <a:srgbClr val="1CADE4"/>
              </a:buClr>
              <a:buSzPct val="25000"/>
            </a:pPr>
            <a:r>
              <a:rPr lang="en-US" sz="900" kern="0" dirty="0">
                <a:solidFill>
                  <a:srgbClr val="FFFFFF"/>
                </a:solidFill>
                <a:latin typeface="Calibri"/>
                <a:ea typeface="Calibri"/>
                <a:cs typeface="Calibri"/>
                <a:sym typeface="Calibri"/>
                <a:rtl val="0"/>
              </a:rPr>
              <a:t>Julian Rodriguez</a:t>
            </a:r>
          </a:p>
        </p:txBody>
      </p:sp>
      <p:sp>
        <p:nvSpPr>
          <p:cNvPr id="6" name="Content Placeholder 2"/>
          <p:cNvSpPr txBox="1">
            <a:spLocks/>
          </p:cNvSpPr>
          <p:nvPr/>
        </p:nvSpPr>
        <p:spPr>
          <a:xfrm>
            <a:off x="7554880" y="1802531"/>
            <a:ext cx="3657600" cy="47244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Drop-in tray</a:t>
            </a:r>
          </a:p>
          <a:p>
            <a:pPr lvl="1">
              <a:buClr>
                <a:srgbClr val="1CADE4"/>
              </a:buClr>
              <a:buFont typeface="Wingdings" panose="05000000000000000000" pitchFamily="2" charset="2"/>
              <a:buChar char="Ø"/>
            </a:pPr>
            <a:r>
              <a:rPr lang="en-US" kern="0" dirty="0">
                <a:rtl val="0"/>
              </a:rPr>
              <a:t> </a:t>
            </a:r>
            <a:r>
              <a:rPr lang="en-US" kern="0" dirty="0" smtClean="0">
                <a:rtl val="0"/>
              </a:rPr>
              <a:t>Removable</a:t>
            </a:r>
          </a:p>
          <a:p>
            <a:pPr lvl="1">
              <a:buClr>
                <a:srgbClr val="1CADE4"/>
              </a:buClr>
              <a:buFont typeface="Wingdings" panose="05000000000000000000" pitchFamily="2" charset="2"/>
              <a:buChar char="Ø"/>
            </a:pPr>
            <a:r>
              <a:rPr lang="en-US" kern="0" dirty="0" smtClean="0">
                <a:rtl val="0"/>
              </a:rPr>
              <a:t> Simpler to modify or change layout for the future</a:t>
            </a:r>
            <a:endParaRPr lang="en-US" kern="0" dirty="0">
              <a:rtl val="0"/>
            </a:endParaRPr>
          </a:p>
          <a:p>
            <a:pPr>
              <a:buClr>
                <a:srgbClr val="1CADE4"/>
              </a:buClr>
              <a:buFont typeface="Wingdings" panose="05000000000000000000" pitchFamily="2" charset="2"/>
              <a:buChar char="Ø"/>
            </a:pPr>
            <a:r>
              <a:rPr lang="en-US" kern="0" dirty="0" smtClean="0">
                <a:rtl val="0"/>
              </a:rPr>
              <a:t>Status: In progress</a:t>
            </a:r>
          </a:p>
          <a:p>
            <a:pPr lvl="1">
              <a:buClr>
                <a:srgbClr val="1CADE4"/>
              </a:buClr>
              <a:buFont typeface="Wingdings" panose="05000000000000000000" pitchFamily="2" charset="2"/>
              <a:buChar char="Ø"/>
            </a:pPr>
            <a:r>
              <a:rPr lang="en-US" kern="0" dirty="0" smtClean="0">
                <a:rtl val="0"/>
              </a:rPr>
              <a:t> Bolting components to tray</a:t>
            </a:r>
          </a:p>
          <a:p>
            <a:pPr lvl="1">
              <a:buClr>
                <a:srgbClr val="1CADE4"/>
              </a:buClr>
              <a:buFont typeface="Wingdings" panose="05000000000000000000" pitchFamily="2" charset="2"/>
              <a:buChar char="Ø"/>
            </a:pPr>
            <a:r>
              <a:rPr lang="en-US" kern="0" dirty="0">
                <a:rtl val="0"/>
              </a:rPr>
              <a:t> </a:t>
            </a:r>
            <a:r>
              <a:rPr lang="en-US" kern="0" dirty="0" smtClean="0">
                <a:rtl val="0"/>
              </a:rPr>
              <a:t>Slight delay due to machine shop error</a:t>
            </a:r>
          </a:p>
          <a:p>
            <a:pPr lvl="1">
              <a:buClr>
                <a:srgbClr val="1CADE4"/>
              </a:buClr>
              <a:buFont typeface="Wingdings" panose="05000000000000000000" pitchFamily="2" charset="2"/>
              <a:buChar char="Ø"/>
            </a:pPr>
            <a:r>
              <a:rPr lang="en-US" kern="0" dirty="0">
                <a:rtl val="0"/>
              </a:rPr>
              <a:t> </a:t>
            </a:r>
            <a:r>
              <a:rPr lang="en-US" kern="0" dirty="0" smtClean="0">
                <a:rtl val="0"/>
              </a:rPr>
              <a:t>Completion date: 1-2 days</a:t>
            </a:r>
          </a:p>
          <a:p>
            <a:pPr>
              <a:buClr>
                <a:srgbClr val="1CADE4"/>
              </a:buClr>
              <a:buFont typeface="Wingdings" panose="05000000000000000000" pitchFamily="2" charset="2"/>
              <a:buChar char="Ø"/>
            </a:pPr>
            <a:r>
              <a:rPr lang="en-US" kern="0" dirty="0" smtClean="0">
                <a:rtl val="0"/>
              </a:rPr>
              <a:t>Improvements from last year</a:t>
            </a:r>
          </a:p>
          <a:p>
            <a:pPr lvl="1">
              <a:buClr>
                <a:srgbClr val="1CADE4"/>
              </a:buClr>
              <a:buFont typeface="Wingdings" panose="05000000000000000000" pitchFamily="2" charset="2"/>
              <a:buChar char="Ø"/>
            </a:pPr>
            <a:r>
              <a:rPr lang="en-US" kern="0" dirty="0">
                <a:rtl val="0"/>
              </a:rPr>
              <a:t> </a:t>
            </a:r>
            <a:r>
              <a:rPr lang="en-US" kern="0" dirty="0" smtClean="0">
                <a:rtl val="0"/>
              </a:rPr>
              <a:t>More open area; easier to access for testing and modifying</a:t>
            </a:r>
          </a:p>
          <a:p>
            <a:pPr lvl="1">
              <a:buClr>
                <a:srgbClr val="1CADE4"/>
              </a:buClr>
              <a:buFont typeface="Wingdings" panose="05000000000000000000" pitchFamily="2" charset="2"/>
              <a:buChar char="Ø"/>
            </a:pPr>
            <a:r>
              <a:rPr lang="en-US" kern="0" dirty="0">
                <a:rtl val="0"/>
              </a:rPr>
              <a:t> </a:t>
            </a:r>
            <a:r>
              <a:rPr lang="en-US" kern="0" dirty="0" smtClean="0">
                <a:rtl val="0"/>
              </a:rPr>
              <a:t>Cable management </a:t>
            </a:r>
          </a:p>
          <a:p>
            <a:pPr>
              <a:buClr>
                <a:srgbClr val="1CADE4"/>
              </a:buClr>
            </a:pPr>
            <a:endParaRPr lang="en-US" kern="0" dirty="0" smtClean="0">
              <a:rtl val="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467" t="1441" r="21740"/>
          <a:stretch/>
        </p:blipFill>
        <p:spPr bwMode="auto">
          <a:xfrm rot="16200000">
            <a:off x="2289596" y="584103"/>
            <a:ext cx="3513349" cy="701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750361"/>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097279" y="202197"/>
            <a:ext cx="10058398" cy="1450755"/>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spcAft>
                <a:spcPts val="0"/>
              </a:spcAft>
              <a:buClr>
                <a:srgbClr val="3F3F3F"/>
              </a:buClr>
              <a:buSzPct val="25000"/>
              <a:buFont typeface="Calibri"/>
              <a:buNone/>
            </a:pPr>
            <a:r>
              <a:rPr lang="en-US" sz="4800" b="0" i="0" u="none" strike="noStrike" cap="none" dirty="0" smtClean="0">
                <a:solidFill>
                  <a:srgbClr val="3F3F3F"/>
                </a:solidFill>
                <a:latin typeface="Calibri"/>
                <a:ea typeface="Calibri"/>
                <a:cs typeface="Calibri"/>
                <a:sym typeface="Calibri"/>
              </a:rPr>
              <a:t>Thermal Analysis - Redefined</a:t>
            </a:r>
            <a:endParaRPr lang="en-US" sz="4800" b="0" i="0" u="none" strike="noStrike" cap="none" dirty="0">
              <a:solidFill>
                <a:srgbClr val="3F3F3F"/>
              </a:solidFill>
              <a:latin typeface="Calibri"/>
              <a:ea typeface="Calibri"/>
              <a:cs typeface="Calibri"/>
              <a:sym typeface="Calibri"/>
            </a:endParaRPr>
          </a:p>
        </p:txBody>
      </p:sp>
      <p:sp>
        <p:nvSpPr>
          <p:cNvPr id="95" name="Shape 9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a:buSzPct val="25000"/>
            </a:pPr>
            <a:r>
              <a:rPr lang="en-US" smtClean="0"/>
              <a:t>SAR Imager Team</a:t>
            </a:r>
            <a:endParaRPr lang="en-US" dirty="0"/>
          </a:p>
        </p:txBody>
      </p:sp>
      <p:sp>
        <p:nvSpPr>
          <p:cNvPr id="96" name="Shape 96"/>
          <p:cNvSpPr txBox="1">
            <a:spLocks noGrp="1"/>
          </p:cNvSpPr>
          <p:nvPr>
            <p:ph type="sldNum" idx="12"/>
          </p:nvPr>
        </p:nvSpPr>
        <p:spPr>
          <a:xfrm>
            <a:off x="9900457" y="6459785"/>
            <a:ext cx="1312023"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050">
                <a:solidFill>
                  <a:srgbClr val="FFFFFF"/>
                </a:solidFill>
                <a:latin typeface="Calibri"/>
                <a:ea typeface="Calibri"/>
                <a:cs typeface="Calibri"/>
                <a:sym typeface="Calibri"/>
              </a:rPr>
              <a:pPr algn="r">
                <a:buClr>
                  <a:srgbClr val="FFFFFF"/>
                </a:buClr>
                <a:buSzPct val="25000"/>
                <a:buFont typeface="Calibri"/>
                <a:buNone/>
              </a:pPr>
              <a:t>41</a:t>
            </a:fld>
            <a:endParaRPr lang="en-US" sz="1050" dirty="0">
              <a:solidFill>
                <a:srgbClr val="FFFFFF"/>
              </a:solidFill>
              <a:latin typeface="Calibri"/>
              <a:ea typeface="Calibri"/>
              <a:cs typeface="Calibri"/>
              <a:sym typeface="Calibri"/>
            </a:endParaRPr>
          </a:p>
        </p:txBody>
      </p:sp>
      <p:sp>
        <p:nvSpPr>
          <p:cNvPr id="18" name="Content Placeholder 2"/>
          <p:cNvSpPr txBox="1">
            <a:spLocks/>
          </p:cNvSpPr>
          <p:nvPr/>
        </p:nvSpPr>
        <p:spPr>
          <a:xfrm>
            <a:off x="7666388" y="2164171"/>
            <a:ext cx="3720885" cy="429561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91440" marR="0" lvl="0" indent="289560" algn="l" rtl="0">
              <a:lnSpc>
                <a:spcPct val="90000"/>
              </a:lnSpc>
              <a:spcBef>
                <a:spcPts val="1200"/>
              </a:spcBef>
              <a:spcAft>
                <a:spcPts val="200"/>
              </a:spcAft>
              <a:buClr>
                <a:schemeClr val="accent1"/>
              </a:buClr>
              <a:buFont typeface="Calibri"/>
              <a:buChar char=" "/>
              <a:defRPr sz="2000" b="0" i="0" u="none" strike="noStrike" cap="none">
                <a:solidFill>
                  <a:srgbClr val="3F3F3F"/>
                </a:solidFill>
                <a:latin typeface="Calibri"/>
                <a:ea typeface="Calibri"/>
                <a:cs typeface="Calibri"/>
                <a:sym typeface="Calibri"/>
              </a:defRPr>
            </a:lvl1pPr>
            <a:lvl2pPr marL="384048" marR="0" lvl="1" indent="149352" algn="l" rtl="0">
              <a:lnSpc>
                <a:spcPct val="90000"/>
              </a:lnSpc>
              <a:spcBef>
                <a:spcPts val="200"/>
              </a:spcBef>
              <a:spcAft>
                <a:spcPts val="400"/>
              </a:spcAft>
              <a:buClr>
                <a:schemeClr val="accent1"/>
              </a:buClr>
              <a:buFont typeface="Calibri"/>
              <a:buChar char="◦"/>
              <a:defRPr sz="1800" b="0" i="0" u="none" strike="noStrike" cap="none">
                <a:solidFill>
                  <a:srgbClr val="3F3F3F"/>
                </a:solidFill>
                <a:latin typeface="Calibri"/>
                <a:ea typeface="Calibri"/>
                <a:cs typeface="Calibri"/>
                <a:sym typeface="Calibri"/>
              </a:defRPr>
            </a:lvl2pPr>
            <a:lvl3pPr marL="566928" marR="0" lvl="2" indent="80772"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3pPr>
            <a:lvl4pPr marL="749808" marR="0" lvl="3" indent="7569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4pPr>
            <a:lvl5pPr marL="932688" marR="0" lvl="4" indent="8331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5pPr>
            <a:lvl6pPr marL="1100000" marR="0" lvl="5" indent="302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6pPr>
            <a:lvl7pPr marL="1300000" marR="0" lvl="6" indent="334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7pPr>
            <a:lvl8pPr marL="1500000" marR="0" lvl="7" indent="36699"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8pPr>
            <a:lvl9pPr marL="1699999" marR="0" lvl="8" indent="27201" algn="l" rtl="0">
              <a:lnSpc>
                <a:spcPct val="90000"/>
              </a:lnSpc>
              <a:spcBef>
                <a:spcPts val="200"/>
              </a:spcBef>
              <a:spcAft>
                <a:spcPts val="400"/>
              </a:spcAft>
              <a:buClr>
                <a:schemeClr val="accent1"/>
              </a:buClr>
              <a:buFont typeface="Calibri"/>
              <a:buChar char="◦"/>
              <a:defRPr sz="1400" b="0" i="0" u="none" strike="noStrike" cap="none">
                <a:solidFill>
                  <a:srgbClr val="3F3F3F"/>
                </a:solidFill>
                <a:latin typeface="Calibri"/>
                <a:ea typeface="Calibri"/>
                <a:cs typeface="Calibri"/>
                <a:sym typeface="Calibri"/>
              </a:defRPr>
            </a:lvl9pPr>
          </a:lstStyle>
          <a:p>
            <a:pPr>
              <a:buClr>
                <a:srgbClr val="1CADE4"/>
              </a:buClr>
              <a:buFont typeface="Wingdings" panose="05000000000000000000" pitchFamily="2" charset="2"/>
              <a:buChar char="Ø"/>
            </a:pPr>
            <a:r>
              <a:rPr lang="en-US" kern="0" dirty="0" smtClean="0">
                <a:rtl val="0"/>
              </a:rPr>
              <a:t>Previous temperature rise: </a:t>
            </a:r>
            <a:r>
              <a:rPr lang="en-US" kern="0" dirty="0" smtClean="0">
                <a:solidFill>
                  <a:srgbClr val="7030A0"/>
                </a:solidFill>
                <a:rtl val="0"/>
              </a:rPr>
              <a:t>16.65° C </a:t>
            </a:r>
            <a:r>
              <a:rPr lang="en-US" kern="0" dirty="0" smtClean="0">
                <a:rtl val="0"/>
              </a:rPr>
              <a:t>(before paint)</a:t>
            </a:r>
          </a:p>
          <a:p>
            <a:pPr>
              <a:buClr>
                <a:srgbClr val="1CADE4"/>
              </a:buClr>
              <a:buFont typeface="Wingdings" panose="05000000000000000000" pitchFamily="2" charset="2"/>
              <a:buChar char="Ø"/>
            </a:pPr>
            <a:r>
              <a:rPr lang="en-US" kern="0" dirty="0" smtClean="0">
                <a:rtl val="0"/>
              </a:rPr>
              <a:t>Current temperature rise:  </a:t>
            </a:r>
            <a:r>
              <a:rPr lang="en-US" kern="0" dirty="0" smtClean="0">
                <a:solidFill>
                  <a:srgbClr val="FF0000"/>
                </a:solidFill>
                <a:rtl val="0"/>
              </a:rPr>
              <a:t>9.5° C </a:t>
            </a:r>
            <a:r>
              <a:rPr lang="en-US" kern="0" dirty="0" smtClean="0">
                <a:rtl val="0"/>
              </a:rPr>
              <a:t>(after </a:t>
            </a:r>
            <a:r>
              <a:rPr lang="en-US" kern="0" dirty="0">
                <a:rtl val="0"/>
              </a:rPr>
              <a:t>paint</a:t>
            </a:r>
            <a:r>
              <a:rPr lang="en-US" kern="0" dirty="0" smtClean="0">
                <a:rtl val="0"/>
              </a:rPr>
              <a:t>)</a:t>
            </a:r>
          </a:p>
          <a:p>
            <a:pPr lvl="1">
              <a:buClr>
                <a:srgbClr val="1CADE4"/>
              </a:buClr>
              <a:buFont typeface="Wingdings" panose="05000000000000000000" pitchFamily="2" charset="2"/>
              <a:buChar char="Ø"/>
            </a:pPr>
            <a:r>
              <a:rPr lang="en-US" kern="0" dirty="0" smtClean="0">
                <a:rtl val="0"/>
              </a:rPr>
              <a:t> Radiant heat transfer efficiency</a:t>
            </a:r>
          </a:p>
          <a:p>
            <a:pPr>
              <a:buClr>
                <a:srgbClr val="1CADE4"/>
              </a:buClr>
              <a:buFont typeface="Wingdings" panose="05000000000000000000" pitchFamily="2" charset="2"/>
              <a:buChar char="Ø"/>
            </a:pPr>
            <a:r>
              <a:rPr lang="en-US" kern="0" dirty="0" smtClean="0">
                <a:rtl val="0"/>
              </a:rPr>
              <a:t>42% Enclosure temperature decrease</a:t>
            </a:r>
          </a:p>
          <a:p>
            <a:pPr>
              <a:buClr>
                <a:srgbClr val="1CADE4"/>
              </a:buClr>
              <a:buFont typeface="Wingdings" panose="05000000000000000000" pitchFamily="2" charset="2"/>
              <a:buChar char="Ø"/>
            </a:pPr>
            <a:r>
              <a:rPr lang="en-US" kern="0" dirty="0">
                <a:rtl val="0"/>
              </a:rPr>
              <a:t>Highest enclosure temperature: 30.5° C</a:t>
            </a:r>
          </a:p>
          <a:p>
            <a:pPr>
              <a:buClr>
                <a:srgbClr val="1CADE4"/>
              </a:buClr>
              <a:buFont typeface="Wingdings" panose="05000000000000000000" pitchFamily="2" charset="2"/>
              <a:buChar char="Ø"/>
            </a:pPr>
            <a:r>
              <a:rPr lang="en-US" kern="0" dirty="0" smtClean="0">
                <a:rtl val="0"/>
              </a:rPr>
              <a:t>Most sensitive component failure temperature: 50° C</a:t>
            </a:r>
            <a:endParaRPr lang="en-US" kern="0" dirty="0">
              <a:rtl val="0"/>
            </a:endParaRPr>
          </a:p>
          <a:p>
            <a:pPr>
              <a:buClr>
                <a:srgbClr val="1CADE4"/>
              </a:buClr>
              <a:buFont typeface="Wingdings" panose="05000000000000000000" pitchFamily="2" charset="2"/>
              <a:buChar char="Ø"/>
            </a:pPr>
            <a:endParaRPr lang="en-US" kern="0" dirty="0">
              <a:rtl val="0"/>
            </a:endParaRPr>
          </a:p>
        </p:txBody>
      </p:sp>
      <p:sp>
        <p:nvSpPr>
          <p:cNvPr id="10" name="TextBox 9"/>
          <p:cNvSpPr txBox="1"/>
          <p:nvPr/>
        </p:nvSpPr>
        <p:spPr>
          <a:xfrm>
            <a:off x="621324" y="6526931"/>
            <a:ext cx="1579418" cy="216982"/>
          </a:xfrm>
          <a:prstGeom prst="rect">
            <a:avLst/>
          </a:prstGeom>
          <a:noFill/>
        </p:spPr>
        <p:txBody>
          <a:bodyPr wrap="square" rtlCol="0">
            <a:spAutoFit/>
          </a:bodyPr>
          <a:lstStyle/>
          <a:p>
            <a:pPr>
              <a:lnSpc>
                <a:spcPct val="90000"/>
              </a:lnSpc>
              <a:spcAft>
                <a:spcPts val="200"/>
              </a:spcAft>
              <a:buClr>
                <a:srgbClr val="1CADE4"/>
              </a:buClr>
              <a:buSzPct val="25000"/>
            </a:pPr>
            <a:r>
              <a:rPr lang="en-US" sz="900" kern="0" dirty="0">
                <a:solidFill>
                  <a:srgbClr val="FFFFFF"/>
                </a:solidFill>
                <a:latin typeface="Calibri"/>
                <a:ea typeface="Calibri"/>
                <a:cs typeface="Calibri"/>
                <a:sym typeface="Calibri"/>
                <a:rtl val="0"/>
              </a:rPr>
              <a:t>Julian Rodriguez</a:t>
            </a:r>
          </a:p>
        </p:txBody>
      </p:sp>
      <p:pic>
        <p:nvPicPr>
          <p:cNvPr id="2" name="Picture 1"/>
          <p:cNvPicPr>
            <a:picLocks noChangeAspect="1"/>
          </p:cNvPicPr>
          <p:nvPr/>
        </p:nvPicPr>
        <p:blipFill>
          <a:blip r:embed="rId3"/>
          <a:stretch>
            <a:fillRect/>
          </a:stretch>
        </p:blipFill>
        <p:spPr>
          <a:xfrm>
            <a:off x="152400" y="1799046"/>
            <a:ext cx="7433816" cy="4358287"/>
          </a:xfrm>
          <a:prstGeom prst="rect">
            <a:avLst/>
          </a:prstGeom>
        </p:spPr>
      </p:pic>
      <p:cxnSp>
        <p:nvCxnSpPr>
          <p:cNvPr id="8" name="Straight Connector 7"/>
          <p:cNvCxnSpPr/>
          <p:nvPr/>
        </p:nvCxnSpPr>
        <p:spPr>
          <a:xfrm flipV="1">
            <a:off x="1955800" y="4311978"/>
            <a:ext cx="0" cy="29812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H="1">
            <a:off x="1946285" y="4311978"/>
            <a:ext cx="4365615" cy="5009"/>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H="1" flipV="1">
            <a:off x="1925662" y="4114800"/>
            <a:ext cx="9515" cy="49530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H="1">
            <a:off x="1935177" y="4092090"/>
            <a:ext cx="4387830" cy="10010"/>
          </a:xfrm>
          <a:prstGeom prst="line">
            <a:avLst/>
          </a:prstGeom>
          <a:ln>
            <a:solidFill>
              <a:srgbClr val="7030A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62639315"/>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97279" y="758952"/>
            <a:ext cx="10058398" cy="3566158"/>
          </a:xfrm>
          <a:prstGeom prst="rect">
            <a:avLst/>
          </a:prstGeom>
          <a:noFill/>
          <a:ln>
            <a:noFill/>
          </a:ln>
        </p:spPr>
        <p:txBody>
          <a:bodyPr lIns="91425" tIns="45700" rIns="91425" bIns="45700" anchor="b" anchorCtr="0">
            <a:noAutofit/>
          </a:bodyPr>
          <a:lstStyle/>
          <a:p>
            <a:pPr lvl="1">
              <a:buSzPct val="25000"/>
            </a:pPr>
            <a:r>
              <a:rPr lang="en-US" sz="3000" b="0" i="0" u="none" strike="noStrike" cap="none" dirty="0"/>
              <a:t/>
            </a:r>
            <a:br>
              <a:rPr lang="en-US" sz="3000" b="0" i="0" u="none" strike="noStrike" cap="none" dirty="0"/>
            </a:br>
            <a:r>
              <a:rPr lang="en-US" sz="3000" b="0" i="0" u="none" strike="noStrike" cap="none" dirty="0"/>
              <a:t/>
            </a:r>
            <a:br>
              <a:rPr lang="en-US" sz="3000" b="0" i="0" u="none" strike="noStrike" cap="none" dirty="0"/>
            </a:br>
            <a:r>
              <a:rPr lang="en-US" sz="3000" dirty="0"/>
              <a:t/>
            </a:r>
            <a:br>
              <a:rPr lang="en-US" sz="3000" dirty="0"/>
            </a:br>
            <a:r>
              <a:rPr lang="en-US" sz="3000" dirty="0" smtClean="0"/>
              <a:t>Conclusion &amp; Schedule</a:t>
            </a:r>
            <a:endParaRPr lang="en-US" sz="3000" b="0" i="0" u="none" strike="noStrike" cap="none" dirty="0"/>
          </a:p>
        </p:txBody>
      </p:sp>
      <p:sp>
        <p:nvSpPr>
          <p:cNvPr id="67" name="Shape 67"/>
          <p:cNvSpPr txBox="1">
            <a:spLocks noGrp="1"/>
          </p:cNvSpPr>
          <p:nvPr>
            <p:ph type="subTitle" idx="1"/>
          </p:nvPr>
        </p:nvSpPr>
        <p:spPr>
          <a:xfrm>
            <a:off x="1100050" y="4455621"/>
            <a:ext cx="10058398"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dirty="0" smtClean="0"/>
              <a:t>Scott </a:t>
            </a:r>
            <a:r>
              <a:rPr lang="en-US" dirty="0" err="1" smtClean="0"/>
              <a:t>Nicewonger</a:t>
            </a:r>
            <a:endParaRPr lang="en-US" sz="2400" b="0" i="0" u="none" strike="noStrike" cap="none" dirty="0">
              <a:solidFill>
                <a:schemeClr val="dk2"/>
              </a:solidFill>
              <a:latin typeface="Calibri"/>
              <a:ea typeface="Calibri"/>
              <a:cs typeface="Calibri"/>
              <a:sym typeface="Calibri"/>
            </a:endParaRPr>
          </a:p>
        </p:txBody>
      </p:sp>
      <p:sp>
        <p:nvSpPr>
          <p:cNvPr id="2" name="Footer Placeholder 1"/>
          <p:cNvSpPr>
            <a:spLocks noGrp="1"/>
          </p:cNvSpPr>
          <p:nvPr>
            <p:ph type="ftr" idx="11"/>
          </p:nvPr>
        </p:nvSpPr>
        <p:spPr/>
        <p:txBody>
          <a:bodyPr/>
          <a:lstStyle/>
          <a:p>
            <a:r>
              <a:rPr lang="en-US" smtClean="0"/>
              <a:t>SAR Imager Team</a:t>
            </a:r>
            <a:endParaRPr lang="en-US" dirty="0"/>
          </a:p>
        </p:txBody>
      </p:sp>
      <p:sp>
        <p:nvSpPr>
          <p:cNvPr id="3" name="Slide Number Placeholder 2"/>
          <p:cNvSpPr>
            <a:spLocks noGrp="1"/>
          </p:cNvSpPr>
          <p:nvPr>
            <p:ph type="sldNum" idx="12"/>
          </p:nvPr>
        </p:nvSpPr>
        <p:spPr/>
        <p:txBody>
          <a:bodyPr/>
          <a:lstStyle/>
          <a:p>
            <a:pPr algn="r">
              <a:buClr>
                <a:srgbClr val="FFFFFF"/>
              </a:buClr>
              <a:buSzPct val="25000"/>
              <a:buFont typeface="Calibri"/>
              <a:buNone/>
            </a:pPr>
            <a:fld id="{00000000-1234-1234-1234-123412341234}" type="slidenum">
              <a:rPr lang="en-US" sz="1050" smtClean="0">
                <a:solidFill>
                  <a:srgbClr val="FFFFFF"/>
                </a:solidFill>
                <a:latin typeface="Calibri"/>
                <a:ea typeface="Calibri"/>
                <a:cs typeface="Calibri"/>
                <a:sym typeface="Calibri"/>
              </a:rPr>
              <a:pPr algn="r">
                <a:buClr>
                  <a:srgbClr val="FFFFFF"/>
                </a:buClr>
                <a:buSzPct val="25000"/>
                <a:buFont typeface="Calibri"/>
                <a:buNone/>
              </a:pPr>
              <a:t>42</a:t>
            </a:fld>
            <a:endParaRPr lang="en-US" sz="105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54401748"/>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331687"/>
            <a:ext cx="10058400" cy="1450757"/>
          </a:xfrm>
        </p:spPr>
        <p:txBody>
          <a:bodyPr/>
          <a:lstStyle/>
          <a:p>
            <a:r>
              <a:rPr lang="en-US" dirty="0" smtClean="0"/>
              <a:t>Progress</a:t>
            </a:r>
            <a:endParaRPr lang="en-US" dirty="0"/>
          </a:p>
        </p:txBody>
      </p:sp>
      <p:sp>
        <p:nvSpPr>
          <p:cNvPr id="3" name="Footer Placeholder 2"/>
          <p:cNvSpPr>
            <a:spLocks noGrp="1"/>
          </p:cNvSpPr>
          <p:nvPr>
            <p:ph type="ftr" sz="quarter" idx="11"/>
          </p:nvPr>
        </p:nvSpPr>
        <p:spPr/>
        <p:txBody>
          <a:bodyPr/>
          <a:lstStyle/>
          <a:p>
            <a:r>
              <a:rPr lang="en-US" smtClean="0"/>
              <a:t>SAR Imager Team</a:t>
            </a:r>
            <a:endParaRPr lang="en-US"/>
          </a:p>
        </p:txBody>
      </p:sp>
      <p:sp>
        <p:nvSpPr>
          <p:cNvPr id="6" name="Slide Number Placeholder 5"/>
          <p:cNvSpPr>
            <a:spLocks noGrp="1"/>
          </p:cNvSpPr>
          <p:nvPr>
            <p:ph type="sldNum" sz="quarter" idx="12"/>
          </p:nvPr>
        </p:nvSpPr>
        <p:spPr/>
        <p:txBody>
          <a:bodyPr/>
          <a:lstStyle/>
          <a:p>
            <a:fld id="{703D5B72-A720-44FC-8017-B2C9BDBBADC0}" type="slidenum">
              <a:rPr lang="en-US" sz="1050" smtClean="0">
                <a:solidFill>
                  <a:schemeClr val="bg1"/>
                </a:solidFill>
                <a:latin typeface="Calibri" panose="020F0502020204030204" pitchFamily="34" charset="0"/>
              </a:rPr>
              <a:t>43</a:t>
            </a:fld>
            <a:endParaRPr lang="en-US" sz="1050" dirty="0">
              <a:solidFill>
                <a:schemeClr val="bg1"/>
              </a:solidFill>
              <a:latin typeface="Calibri" panose="020F0502020204030204" pitchFamily="34" charset="0"/>
            </a:endParaRPr>
          </a:p>
        </p:txBody>
      </p:sp>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KAYLEN NOLLIE</a:t>
            </a:r>
            <a:endParaRPr lang="en-US" dirty="0"/>
          </a:p>
        </p:txBody>
      </p:sp>
      <p:graphicFrame>
        <p:nvGraphicFramePr>
          <p:cNvPr id="11" name="Table 10"/>
          <p:cNvGraphicFramePr>
            <a:graphicFrameLocks noGrp="1"/>
          </p:cNvGraphicFramePr>
          <p:nvPr>
            <p:extLst/>
          </p:nvPr>
        </p:nvGraphicFramePr>
        <p:xfrm>
          <a:off x="1068387" y="1864894"/>
          <a:ext cx="10058400" cy="4088551"/>
        </p:xfrm>
        <a:graphic>
          <a:graphicData uri="http://schemas.openxmlformats.org/drawingml/2006/table">
            <a:tbl>
              <a:tblPr firstRow="1" bandRow="1">
                <a:tableStyleId>{5C22544A-7EE6-4342-B048-85BDC9FD1C3A}</a:tableStyleId>
              </a:tblPr>
              <a:tblGrid>
                <a:gridCol w="3352800"/>
                <a:gridCol w="3352800"/>
                <a:gridCol w="3352800"/>
              </a:tblGrid>
              <a:tr h="436033">
                <a:tc>
                  <a:txBody>
                    <a:bodyPr/>
                    <a:lstStyle/>
                    <a:p>
                      <a:r>
                        <a:rPr lang="en-US" dirty="0" smtClean="0"/>
                        <a:t>Task</a:t>
                      </a:r>
                      <a:endParaRPr lang="en-US" dirty="0"/>
                    </a:p>
                  </a:txBody>
                  <a:tcPr/>
                </a:tc>
                <a:tc>
                  <a:txBody>
                    <a:bodyPr/>
                    <a:lstStyle/>
                    <a:p>
                      <a:pPr algn="ctr"/>
                      <a:r>
                        <a:rPr lang="en-US" dirty="0" smtClean="0"/>
                        <a:t>Last Presentation</a:t>
                      </a:r>
                      <a:endParaRPr lang="en-US" dirty="0"/>
                    </a:p>
                  </a:txBody>
                  <a:tcPr/>
                </a:tc>
                <a:tc>
                  <a:txBody>
                    <a:bodyPr/>
                    <a:lstStyle/>
                    <a:p>
                      <a:pPr algn="ctr"/>
                      <a:r>
                        <a:rPr lang="en-US" dirty="0" smtClean="0"/>
                        <a:t>Current Status</a:t>
                      </a:r>
                      <a:endParaRPr lang="en-US" dirty="0"/>
                    </a:p>
                  </a:txBody>
                  <a:tcPr/>
                </a:tc>
              </a:tr>
              <a:tr h="436033">
                <a:tc>
                  <a:txBody>
                    <a:bodyPr/>
                    <a:lstStyle/>
                    <a:p>
                      <a:r>
                        <a:rPr lang="en-US" dirty="0" smtClean="0"/>
                        <a:t>Signal Path Testing</a:t>
                      </a:r>
                      <a:endParaRPr lang="en-US" dirty="0"/>
                    </a:p>
                  </a:txBody>
                  <a:tcPr/>
                </a:tc>
                <a:tc>
                  <a:txBody>
                    <a:bodyPr/>
                    <a:lstStyle/>
                    <a:p>
                      <a:pPr algn="ctr"/>
                      <a:r>
                        <a:rPr lang="en-US" dirty="0" smtClean="0">
                          <a:effectLst/>
                        </a:rPr>
                        <a:t>In</a:t>
                      </a:r>
                      <a:r>
                        <a:rPr lang="en-US" baseline="0" dirty="0" smtClean="0">
                          <a:effectLst/>
                        </a:rPr>
                        <a:t> Progress</a:t>
                      </a:r>
                      <a:endParaRPr lang="en-US" dirty="0"/>
                    </a:p>
                  </a:txBody>
                  <a:tcPr/>
                </a:tc>
                <a:tc>
                  <a:txBody>
                    <a:bodyPr/>
                    <a:lstStyle/>
                    <a:p>
                      <a:pPr algn="ctr"/>
                      <a:r>
                        <a:rPr lang="en-US" dirty="0" smtClean="0"/>
                        <a:t>Complete</a:t>
                      </a:r>
                      <a:endParaRPr lang="en-US" dirty="0"/>
                    </a:p>
                  </a:txBody>
                  <a:tcPr/>
                </a:tc>
              </a:tr>
              <a:tr h="436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Matlab</a:t>
                      </a:r>
                      <a:r>
                        <a:rPr lang="en-US" dirty="0" smtClean="0"/>
                        <a:t> Signal Processing</a:t>
                      </a:r>
                    </a:p>
                  </a:txBody>
                  <a:tcPr/>
                </a:tc>
                <a:tc>
                  <a:txBody>
                    <a:bodyPr/>
                    <a:lstStyle/>
                    <a:p>
                      <a:pPr algn="ctr"/>
                      <a:r>
                        <a:rPr lang="en-US" dirty="0" smtClean="0">
                          <a:effectLst/>
                        </a:rPr>
                        <a:t>Planning</a:t>
                      </a:r>
                      <a:r>
                        <a:rPr lang="en-US" baseline="0" dirty="0" smtClean="0">
                          <a:effectLst/>
                        </a:rPr>
                        <a:t> &amp; 1</a:t>
                      </a:r>
                      <a:r>
                        <a:rPr lang="en-US" baseline="30000" dirty="0" smtClean="0">
                          <a:effectLst/>
                        </a:rPr>
                        <a:t>st</a:t>
                      </a:r>
                      <a:r>
                        <a:rPr lang="en-US" baseline="0" dirty="0" smtClean="0">
                          <a:effectLst/>
                        </a:rPr>
                        <a:t> Iteration Code</a:t>
                      </a:r>
                      <a:endParaRPr lang="en-US" dirty="0"/>
                    </a:p>
                  </a:txBody>
                  <a:tcPr/>
                </a:tc>
                <a:tc>
                  <a:txBody>
                    <a:bodyPr/>
                    <a:lstStyle/>
                    <a:p>
                      <a:pPr algn="ctr"/>
                      <a:r>
                        <a:rPr lang="en-US" dirty="0" smtClean="0"/>
                        <a:t>2</a:t>
                      </a:r>
                      <a:r>
                        <a:rPr lang="en-US" baseline="30000" dirty="0" smtClean="0"/>
                        <a:t>nd</a:t>
                      </a:r>
                      <a:r>
                        <a:rPr lang="en-US" dirty="0" smtClean="0"/>
                        <a:t> , 3</a:t>
                      </a:r>
                      <a:r>
                        <a:rPr lang="en-US" baseline="30000" dirty="0" smtClean="0"/>
                        <a:t>rd</a:t>
                      </a:r>
                      <a:r>
                        <a:rPr lang="en-US" dirty="0" smtClean="0"/>
                        <a:t> Iteration</a:t>
                      </a:r>
                      <a:r>
                        <a:rPr lang="en-US" baseline="0" dirty="0" smtClean="0"/>
                        <a:t> Code</a:t>
                      </a:r>
                      <a:endParaRPr lang="en-US" dirty="0"/>
                    </a:p>
                  </a:txBody>
                  <a:tcPr/>
                </a:tc>
              </a:tr>
              <a:tr h="436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FPGA Switching Control</a:t>
                      </a:r>
                    </a:p>
                  </a:txBody>
                  <a:tcPr/>
                </a:tc>
                <a:tc>
                  <a:txBody>
                    <a:bodyPr/>
                    <a:lstStyle/>
                    <a:p>
                      <a:pPr algn="ctr"/>
                      <a:r>
                        <a:rPr lang="en-US" dirty="0" smtClean="0">
                          <a:effectLst/>
                        </a:rPr>
                        <a:t>Coded, Simulated</a:t>
                      </a:r>
                      <a:endParaRPr lang="en-US" dirty="0"/>
                    </a:p>
                  </a:txBody>
                  <a:tcPr/>
                </a:tc>
                <a:tc>
                  <a:txBody>
                    <a:bodyPr/>
                    <a:lstStyle/>
                    <a:p>
                      <a:pPr algn="ctr"/>
                      <a:r>
                        <a:rPr lang="en-US" baseline="0" dirty="0" smtClean="0"/>
                        <a:t>Debugging &amp; Testing </a:t>
                      </a:r>
                      <a:endParaRPr lang="en-US" dirty="0"/>
                    </a:p>
                  </a:txBody>
                  <a:tcPr/>
                </a:tc>
              </a:tr>
              <a:tr h="436033">
                <a:tc>
                  <a:txBody>
                    <a:bodyPr/>
                    <a:lstStyle/>
                    <a:p>
                      <a:r>
                        <a:rPr lang="en-US" dirty="0" smtClean="0"/>
                        <a:t>FPGA Signal Processing</a:t>
                      </a:r>
                      <a:endParaRPr lang="en-US" dirty="0"/>
                    </a:p>
                  </a:txBody>
                  <a:tcPr/>
                </a:tc>
                <a:tc>
                  <a:txBody>
                    <a:bodyPr/>
                    <a:lstStyle/>
                    <a:p>
                      <a:pPr algn="ctr"/>
                      <a:r>
                        <a:rPr lang="en-US" dirty="0" smtClean="0"/>
                        <a:t>Pseudo</a:t>
                      </a:r>
                      <a:r>
                        <a:rPr lang="en-US" baseline="0" dirty="0" smtClean="0"/>
                        <a:t>code &amp; Code Fragments</a:t>
                      </a:r>
                      <a:endParaRPr lang="en-US" dirty="0"/>
                    </a:p>
                  </a:txBody>
                  <a:tcPr/>
                </a:tc>
                <a:tc>
                  <a:txBody>
                    <a:bodyPr/>
                    <a:lstStyle/>
                    <a:p>
                      <a:pPr algn="ctr"/>
                      <a:r>
                        <a:rPr lang="en-US" dirty="0" smtClean="0"/>
                        <a:t>In development</a:t>
                      </a:r>
                      <a:endParaRPr lang="en-US" dirty="0"/>
                    </a:p>
                  </a:txBody>
                  <a:tcPr/>
                </a:tc>
              </a:tr>
              <a:tr h="436033">
                <a:tc>
                  <a:txBody>
                    <a:bodyPr/>
                    <a:lstStyle/>
                    <a:p>
                      <a:r>
                        <a:rPr lang="en-US" dirty="0" smtClean="0"/>
                        <a:t>Structure</a:t>
                      </a:r>
                      <a:endParaRPr lang="en-US" dirty="0"/>
                    </a:p>
                  </a:txBody>
                  <a:tcPr/>
                </a:tc>
                <a:tc>
                  <a:txBody>
                    <a:bodyPr/>
                    <a:lstStyle/>
                    <a:p>
                      <a:pPr algn="ctr"/>
                      <a:r>
                        <a:rPr lang="en-US" dirty="0" smtClean="0"/>
                        <a:t>Fabricated, Assembled</a:t>
                      </a:r>
                      <a:endParaRPr lang="en-US" dirty="0"/>
                    </a:p>
                  </a:txBody>
                  <a:tcPr/>
                </a:tc>
                <a:tc>
                  <a:txBody>
                    <a:bodyPr/>
                    <a:lstStyle/>
                    <a:p>
                      <a:pPr algn="ctr"/>
                      <a:r>
                        <a:rPr lang="en-US" dirty="0" smtClean="0"/>
                        <a:t>Waiting</a:t>
                      </a:r>
                      <a:r>
                        <a:rPr lang="en-US" baseline="0" dirty="0" smtClean="0"/>
                        <a:t> on parts for minor improvements</a:t>
                      </a:r>
                      <a:endParaRPr lang="en-US" dirty="0"/>
                    </a:p>
                  </a:txBody>
                  <a:tcPr/>
                </a:tc>
              </a:tr>
              <a:tr h="436033">
                <a:tc>
                  <a:txBody>
                    <a:bodyPr/>
                    <a:lstStyle/>
                    <a:p>
                      <a:r>
                        <a:rPr lang="en-US" dirty="0" smtClean="0"/>
                        <a:t>Horn Holders</a:t>
                      </a:r>
                      <a:endParaRPr lang="en-US" dirty="0"/>
                    </a:p>
                  </a:txBody>
                  <a:tcPr/>
                </a:tc>
                <a:tc>
                  <a:txBody>
                    <a:bodyPr/>
                    <a:lstStyle/>
                    <a:p>
                      <a:pPr algn="ctr"/>
                      <a:r>
                        <a:rPr lang="en-US" dirty="0" smtClean="0"/>
                        <a:t>Prototype fabricated,</a:t>
                      </a:r>
                      <a:r>
                        <a:rPr lang="en-US" baseline="0" dirty="0" smtClean="0"/>
                        <a:t> full order in machine shop queue</a:t>
                      </a:r>
                      <a:endParaRPr lang="en-US" dirty="0" smtClean="0"/>
                    </a:p>
                  </a:txBody>
                  <a:tcPr/>
                </a:tc>
                <a:tc>
                  <a:txBody>
                    <a:bodyPr/>
                    <a:lstStyle/>
                    <a:p>
                      <a:pPr algn="ctr"/>
                      <a:r>
                        <a:rPr lang="en-US" dirty="0" smtClean="0"/>
                        <a:t>Fabricated, fully assembled</a:t>
                      </a:r>
                      <a:endParaRPr lang="en-US" dirty="0"/>
                    </a:p>
                  </a:txBody>
                  <a:tcPr/>
                </a:tc>
              </a:tr>
              <a:tr h="436033">
                <a:tc>
                  <a:txBody>
                    <a:bodyPr/>
                    <a:lstStyle/>
                    <a:p>
                      <a:r>
                        <a:rPr lang="en-US" dirty="0" smtClean="0"/>
                        <a:t>Laser Alignment Device</a:t>
                      </a:r>
                      <a:endParaRPr lang="en-US" dirty="0"/>
                    </a:p>
                  </a:txBody>
                  <a:tcPr/>
                </a:tc>
                <a:tc>
                  <a:txBody>
                    <a:bodyPr/>
                    <a:lstStyle/>
                    <a:p>
                      <a:pPr algn="ctr"/>
                      <a:r>
                        <a:rPr lang="en-US" dirty="0" smtClean="0"/>
                        <a:t>2</a:t>
                      </a:r>
                      <a:r>
                        <a:rPr lang="en-US" baseline="0" dirty="0" smtClean="0"/>
                        <a:t> models in consideration</a:t>
                      </a:r>
                      <a:endParaRPr lang="en-US" dirty="0"/>
                    </a:p>
                  </a:txBody>
                  <a:tcPr/>
                </a:tc>
                <a:tc>
                  <a:txBody>
                    <a:bodyPr/>
                    <a:lstStyle/>
                    <a:p>
                      <a:pPr algn="ctr"/>
                      <a:r>
                        <a:rPr lang="en-US" dirty="0" smtClean="0"/>
                        <a:t>Prototypes fabricated, in testing</a:t>
                      </a:r>
                      <a:endParaRPr lang="en-US" dirty="0"/>
                    </a:p>
                  </a:txBody>
                  <a:tcPr/>
                </a:tc>
              </a:tr>
              <a:tr h="436033">
                <a:tc>
                  <a:txBody>
                    <a:bodyPr/>
                    <a:lstStyle/>
                    <a:p>
                      <a:r>
                        <a:rPr lang="en-US" dirty="0" smtClean="0"/>
                        <a:t>Component Housing</a:t>
                      </a:r>
                      <a:endParaRPr lang="en-US" dirty="0"/>
                    </a:p>
                  </a:txBody>
                  <a:tcPr/>
                </a:tc>
                <a:tc>
                  <a:txBody>
                    <a:bodyPr/>
                    <a:lstStyle/>
                    <a:p>
                      <a:pPr algn="ctr"/>
                      <a:r>
                        <a:rPr lang="en-US" dirty="0" smtClean="0"/>
                        <a:t>Designed</a:t>
                      </a:r>
                      <a:r>
                        <a:rPr lang="en-US" baseline="0" dirty="0" smtClean="0"/>
                        <a:t>, waiting on material</a:t>
                      </a:r>
                      <a:endParaRPr lang="en-US" dirty="0"/>
                    </a:p>
                  </a:txBody>
                  <a:tcPr/>
                </a:tc>
                <a:tc>
                  <a:txBody>
                    <a:bodyPr/>
                    <a:lstStyle/>
                    <a:p>
                      <a:pPr algn="ctr"/>
                      <a:r>
                        <a:rPr lang="en-US" dirty="0" smtClean="0"/>
                        <a:t>Complete</a:t>
                      </a:r>
                      <a:endParaRPr lang="en-US" dirty="0"/>
                    </a:p>
                  </a:txBody>
                  <a:tcPr/>
                </a:tc>
              </a:tr>
            </a:tbl>
          </a:graphicData>
        </a:graphic>
      </p:graphicFrame>
    </p:spTree>
    <p:extLst>
      <p:ext uri="{BB962C8B-B14F-4D97-AF65-F5344CB8AC3E}">
        <p14:creationId xmlns:p14="http://schemas.microsoft.com/office/powerpoint/2010/main" val="577346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OTLSHAPE_M_eefb20ab61df45889d096dc0e90217f7_Connector1"/>
          <p:cNvCxnSpPr/>
          <p:nvPr>
            <p:custDataLst>
              <p:tags r:id="rId2"/>
            </p:custDataLst>
          </p:nvPr>
        </p:nvCxnSpPr>
        <p:spPr>
          <a:xfrm>
            <a:off x="7196421" y="5524500"/>
            <a:ext cx="0" cy="442172"/>
          </a:xfrm>
          <a:prstGeom prst="line">
            <a:avLst/>
          </a:prstGeom>
          <a:ln w="9525" cap="flat" cmpd="sng" algn="ctr">
            <a:solidFill>
              <a:srgbClr val="EA161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5" name="OTLSHAPE_M_4f218b83aeb54a359b5d6df479d4a14e_Connector1"/>
          <p:cNvCxnSpPr/>
          <p:nvPr>
            <p:custDataLst>
              <p:tags r:id="rId3"/>
            </p:custDataLst>
          </p:nvPr>
        </p:nvCxnSpPr>
        <p:spPr>
          <a:xfrm>
            <a:off x="5883537" y="5524500"/>
            <a:ext cx="0" cy="894715"/>
          </a:xfrm>
          <a:prstGeom prst="line">
            <a:avLst/>
          </a:prstGeom>
          <a:ln w="9525" cap="flat" cmpd="sng" algn="ctr">
            <a:solidFill>
              <a:srgbClr val="EA161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4" name="OTLSHAPE_M_d1d714ebadc440fe8221ceb3aba44c09_Connector1"/>
          <p:cNvCxnSpPr/>
          <p:nvPr>
            <p:custDataLst>
              <p:tags r:id="rId4"/>
            </p:custDataLst>
          </p:nvPr>
        </p:nvCxnSpPr>
        <p:spPr>
          <a:xfrm>
            <a:off x="2382513" y="5524500"/>
            <a:ext cx="0" cy="442172"/>
          </a:xfrm>
          <a:prstGeom prst="line">
            <a:avLst/>
          </a:prstGeom>
          <a:ln w="9525" cap="flat" cmpd="sng" algn="ctr">
            <a:solidFill>
              <a:srgbClr val="EA161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3" name="OTLSHAPE_T_3b7ef35bcf9f4146aee2d0df24fa28e7_HorizontalConnector1"/>
          <p:cNvCxnSpPr/>
          <p:nvPr>
            <p:custDataLst>
              <p:tags r:id="rId5"/>
            </p:custDataLst>
          </p:nvPr>
        </p:nvCxnSpPr>
        <p:spPr>
          <a:xfrm>
            <a:off x="1942592" y="3490976"/>
            <a:ext cx="6560363"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2" name="OTLSHAPE_T_84fc15cab39b46c38121e4467fd8f4f6_HorizontalConnector1"/>
          <p:cNvCxnSpPr/>
          <p:nvPr>
            <p:custDataLst>
              <p:tags r:id="rId6"/>
            </p:custDataLst>
          </p:nvPr>
        </p:nvCxnSpPr>
        <p:spPr>
          <a:xfrm>
            <a:off x="1966553" y="3224276"/>
            <a:ext cx="5223519"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1" name="OTLSHAPE_T_73a753fc3eb04cce8a74f5f2ee475fdf_HorizontalConnector1"/>
          <p:cNvCxnSpPr/>
          <p:nvPr>
            <p:custDataLst>
              <p:tags r:id="rId7"/>
            </p:custDataLst>
          </p:nvPr>
        </p:nvCxnSpPr>
        <p:spPr>
          <a:xfrm>
            <a:off x="3215174" y="2957576"/>
            <a:ext cx="2662013"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0" name="OTLSHAPE_T_3d5524b220ea4232b2aca4dceb1fd24f_HorizontalConnector1"/>
          <p:cNvCxnSpPr/>
          <p:nvPr>
            <p:custDataLst>
              <p:tags r:id="rId8"/>
            </p:custDataLst>
          </p:nvPr>
        </p:nvCxnSpPr>
        <p:spPr>
          <a:xfrm>
            <a:off x="1095163" y="2690876"/>
            <a:ext cx="4782024"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9" name="OTLSHAPE_T_87ee498b9b024e72a9fd4bf0b93a907e_HorizontalConnector1"/>
          <p:cNvCxnSpPr/>
          <p:nvPr>
            <p:custDataLst>
              <p:tags r:id="rId9"/>
            </p:custDataLst>
          </p:nvPr>
        </p:nvCxnSpPr>
        <p:spPr>
          <a:xfrm>
            <a:off x="1547241" y="2424176"/>
            <a:ext cx="2798248"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8" name="OTLSHAPE_T_7f025863b5434f9ca6f083d56cac4820_HorizontalConnector1"/>
          <p:cNvCxnSpPr/>
          <p:nvPr>
            <p:custDataLst>
              <p:tags r:id="rId10"/>
            </p:custDataLst>
          </p:nvPr>
        </p:nvCxnSpPr>
        <p:spPr>
          <a:xfrm>
            <a:off x="2048044" y="2157476"/>
            <a:ext cx="1859817"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7" name="OTLSHAPE_T_0c43ef4a38ab46e5bbc576f52f3f63fc_HorizontalConnector1"/>
          <p:cNvCxnSpPr/>
          <p:nvPr>
            <p:custDataLst>
              <p:tags r:id="rId11"/>
            </p:custDataLst>
          </p:nvPr>
        </p:nvCxnSpPr>
        <p:spPr>
          <a:xfrm>
            <a:off x="1067731" y="1890776"/>
            <a:ext cx="2183688"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6" name="OTLSHAPE_T_5a184d61f5e2438db63ae5802af9b305_HorizontalConnector1"/>
          <p:cNvCxnSpPr/>
          <p:nvPr>
            <p:custDataLst>
              <p:tags r:id="rId12"/>
            </p:custDataLst>
          </p:nvPr>
        </p:nvCxnSpPr>
        <p:spPr>
          <a:xfrm>
            <a:off x="2260981" y="1624076"/>
            <a:ext cx="115182" cy="0"/>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5" name="OTLSHAPE_M_9f860f8d65ee4aac85039f30c2ffcf33_Connector1"/>
          <p:cNvCxnSpPr/>
          <p:nvPr>
            <p:custDataLst>
              <p:tags r:id="rId13"/>
            </p:custDataLst>
          </p:nvPr>
        </p:nvCxnSpPr>
        <p:spPr>
          <a:xfrm>
            <a:off x="9384561" y="4530809"/>
            <a:ext cx="0" cy="612690"/>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4" name="OTLSHAPE_M_051a32e4ff0e47229380669de64fe5ab_Connector2"/>
          <p:cNvCxnSpPr/>
          <p:nvPr>
            <p:custDataLst>
              <p:tags r:id="rId14"/>
            </p:custDataLst>
          </p:nvPr>
        </p:nvCxnSpPr>
        <p:spPr>
          <a:xfrm>
            <a:off x="8071677" y="4759875"/>
            <a:ext cx="0" cy="383625"/>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3" name="OTLSHAPE_M_051a32e4ff0e47229380669de64fe5ab_Connector1"/>
          <p:cNvCxnSpPr/>
          <p:nvPr>
            <p:custDataLst>
              <p:tags r:id="rId15"/>
            </p:custDataLst>
          </p:nvPr>
        </p:nvCxnSpPr>
        <p:spPr>
          <a:xfrm>
            <a:off x="8071677" y="3907748"/>
            <a:ext cx="0" cy="681609"/>
          </a:xfrm>
          <a:prstGeom prst="line">
            <a:avLst/>
          </a:prstGeom>
          <a:ln w="9525" cap="flat" cmpd="sng" algn="ctr">
            <a:solidFill>
              <a:schemeClr val="accent6">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2" name="OTLSHAPE_M_4d49df0e3061449a9b4ad79fde11f67a_Connector1"/>
          <p:cNvCxnSpPr/>
          <p:nvPr>
            <p:custDataLst>
              <p:tags r:id="rId16"/>
            </p:custDataLst>
          </p:nvPr>
        </p:nvCxnSpPr>
        <p:spPr>
          <a:xfrm>
            <a:off x="6539979" y="4701328"/>
            <a:ext cx="0" cy="442172"/>
          </a:xfrm>
          <a:prstGeom prst="line">
            <a:avLst/>
          </a:prstGeom>
          <a:ln w="9525" cap="flat" cmpd="sng" algn="ctr">
            <a:solidFill>
              <a:schemeClr val="accent1">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M_8cc1ba62bc92479399f399f1daac8d07_Connector1"/>
          <p:cNvCxnSpPr/>
          <p:nvPr>
            <p:custDataLst>
              <p:tags r:id="rId17"/>
            </p:custDataLst>
          </p:nvPr>
        </p:nvCxnSpPr>
        <p:spPr>
          <a:xfrm>
            <a:off x="5008281" y="4701328"/>
            <a:ext cx="0" cy="442172"/>
          </a:xfrm>
          <a:prstGeom prst="line">
            <a:avLst/>
          </a:prstGeom>
          <a:ln w="9525" cap="flat" cmpd="sng" algn="ctr">
            <a:solidFill>
              <a:schemeClr val="dk2">
                <a:alpha val="3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OTLSHAPE_TB_00000000000000000000000000000000_LeftEndCaps" hidden="1"/>
          <p:cNvSpPr txBox="1"/>
          <p:nvPr>
            <p:custDataLst>
              <p:tags r:id="rId18"/>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smtClean="0">
                <a:solidFill>
                  <a:srgbClr val="C0504D"/>
                </a:solidFill>
              </a:rPr>
              <a:t>2016</a:t>
            </a:r>
            <a:endParaRPr lang="en-US" b="1">
              <a:solidFill>
                <a:srgbClr val="C0504D"/>
              </a:solidFill>
            </a:endParaRPr>
          </a:p>
        </p:txBody>
      </p:sp>
      <p:sp>
        <p:nvSpPr>
          <p:cNvPr id="3" name="OTLSHAPE_TB_00000000000000000000000000000000_RightEndCaps"/>
          <p:cNvSpPr txBox="1"/>
          <p:nvPr>
            <p:custDataLst>
              <p:tags r:id="rId19"/>
            </p:custDataLst>
          </p:nvPr>
        </p:nvSpPr>
        <p:spPr>
          <a:xfrm>
            <a:off x="11474534" y="5194469"/>
            <a:ext cx="451662" cy="279061"/>
          </a:xfrm>
          <a:prstGeom prst="rect">
            <a:avLst/>
          </a:prstGeom>
          <a:noFill/>
        </p:spPr>
        <p:txBody>
          <a:bodyPr vert="horz" wrap="none" lIns="0" tIns="0" rIns="0" bIns="0" rtlCol="0" anchor="ctr" anchorCtr="0">
            <a:spAutoFit/>
          </a:bodyPr>
          <a:lstStyle/>
          <a:p>
            <a:pPr algn="ctr"/>
            <a:r>
              <a:rPr lang="en-US" b="1" spc="-38" smtClean="0">
                <a:solidFill>
                  <a:srgbClr val="C0504D"/>
                </a:solidFill>
              </a:rPr>
              <a:t>2016</a:t>
            </a:r>
            <a:endParaRPr lang="en-US" b="1" spc="-38">
              <a:solidFill>
                <a:srgbClr val="C0504D"/>
              </a:solidFill>
            </a:endParaRPr>
          </a:p>
        </p:txBody>
      </p:sp>
      <p:sp>
        <p:nvSpPr>
          <p:cNvPr id="4" name="OTLSHAPE_TB_00000000000000000000000000000000_ScaleContainer"/>
          <p:cNvSpPr/>
          <p:nvPr>
            <p:custDataLst>
              <p:tags r:id="rId20"/>
            </p:custDataLst>
          </p:nvPr>
        </p:nvSpPr>
        <p:spPr>
          <a:xfrm>
            <a:off x="844465" y="5143500"/>
            <a:ext cx="10515600" cy="381000"/>
          </a:xfrm>
          <a:prstGeom prst="rect">
            <a:avLst/>
          </a:prstGeom>
          <a:gradFill flip="none" rotWithShape="1">
            <a:gsLst>
              <a:gs pos="0">
                <a:srgbClr val="1F497D"/>
              </a:gs>
              <a:gs pos="0">
                <a:srgbClr val="1F497D"/>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TLSHAPE_TB_00000000000000000000000000000000_ElapsedTim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TLSHAPE_TB_00000000000000000000000000000000_TodayMarkerShape" hidden="1"/>
          <p:cNvSpPr/>
          <p:nvPr>
            <p:custDataLst>
              <p:tags r:id="rId22"/>
            </p:custDataLst>
          </p:nvPr>
        </p:nvSpPr>
        <p:spPr>
          <a:xfrm>
            <a:off x="4819578" y="55245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TLSHAPE_TB_00000000000000000000000000000000_TodayMarkerText" hidden="1"/>
          <p:cNvSpPr txBox="1"/>
          <p:nvPr>
            <p:custDataLst>
              <p:tags r:id="rId23"/>
            </p:custDataLst>
          </p:nvPr>
        </p:nvSpPr>
        <p:spPr>
          <a:xfrm>
            <a:off x="4874006" y="5651500"/>
            <a:ext cx="363369" cy="184666"/>
          </a:xfrm>
          <a:prstGeom prst="rect">
            <a:avLst/>
          </a:prstGeom>
          <a:noFill/>
        </p:spPr>
        <p:txBody>
          <a:bodyPr vert="horz" wrap="none" lIns="0" tIns="0" rIns="0" bIns="0" rtlCol="0" anchor="ctr" anchorCtr="0">
            <a:spAutoFit/>
          </a:bodyPr>
          <a:lstStyle/>
          <a:p>
            <a:pPr algn="ctr"/>
            <a:r>
              <a:rPr lang="en-US" sz="1200" smtClean="0">
                <a:solidFill>
                  <a:prstClr val="black"/>
                </a:solidFill>
              </a:rPr>
              <a:t>Today</a:t>
            </a:r>
            <a:endParaRPr lang="en-US" sz="1200">
              <a:solidFill>
                <a:prstClr val="black"/>
              </a:solidFill>
            </a:endParaRPr>
          </a:p>
        </p:txBody>
      </p:sp>
      <p:sp>
        <p:nvSpPr>
          <p:cNvPr id="8" name="OTLSHAPE_TB_00000000000000000000000000000000_TimescaleInterval1"/>
          <p:cNvSpPr txBox="1"/>
          <p:nvPr>
            <p:custDataLst>
              <p:tags r:id="rId24"/>
            </p:custDataLst>
          </p:nvPr>
        </p:nvSpPr>
        <p:spPr>
          <a:xfrm>
            <a:off x="907965"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03/07</a:t>
            </a:r>
            <a:endParaRPr lang="en-US" sz="1200" spc="-16">
              <a:solidFill>
                <a:prstClr val="white"/>
              </a:solidFill>
            </a:endParaRPr>
          </a:p>
        </p:txBody>
      </p:sp>
      <p:cxnSp>
        <p:nvCxnSpPr>
          <p:cNvPr id="9" name="OTLSHAPE_TB_00000000000000000000000000000000_Separator1"/>
          <p:cNvCxnSpPr/>
          <p:nvPr>
            <p:custDataLst>
              <p:tags r:id="rId25"/>
            </p:custDataLst>
          </p:nvPr>
        </p:nvCxnSpPr>
        <p:spPr>
          <a:xfrm>
            <a:off x="1719719"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TB_00000000000000000000000000000000_TimescaleInterval2"/>
          <p:cNvSpPr txBox="1"/>
          <p:nvPr>
            <p:custDataLst>
              <p:tags r:id="rId26"/>
            </p:custDataLst>
          </p:nvPr>
        </p:nvSpPr>
        <p:spPr>
          <a:xfrm>
            <a:off x="1783221"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03/11</a:t>
            </a:r>
            <a:endParaRPr lang="en-US" sz="1200" spc="-16">
              <a:solidFill>
                <a:prstClr val="white"/>
              </a:solidFill>
            </a:endParaRPr>
          </a:p>
        </p:txBody>
      </p:sp>
      <p:cxnSp>
        <p:nvCxnSpPr>
          <p:cNvPr id="11" name="OTLSHAPE_TB_00000000000000000000000000000000_Separator2"/>
          <p:cNvCxnSpPr/>
          <p:nvPr>
            <p:custDataLst>
              <p:tags r:id="rId27"/>
            </p:custDataLst>
          </p:nvPr>
        </p:nvCxnSpPr>
        <p:spPr>
          <a:xfrm>
            <a:off x="2594975"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TLSHAPE_TB_00000000000000000000000000000000_TimescaleInterval3"/>
          <p:cNvSpPr txBox="1"/>
          <p:nvPr>
            <p:custDataLst>
              <p:tags r:id="rId28"/>
            </p:custDataLst>
          </p:nvPr>
        </p:nvSpPr>
        <p:spPr>
          <a:xfrm>
            <a:off x="2658477"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03/15</a:t>
            </a:r>
            <a:endParaRPr lang="en-US" sz="1200" spc="-16">
              <a:solidFill>
                <a:prstClr val="white"/>
              </a:solidFill>
            </a:endParaRPr>
          </a:p>
        </p:txBody>
      </p:sp>
      <p:cxnSp>
        <p:nvCxnSpPr>
          <p:cNvPr id="13" name="OTLSHAPE_TB_00000000000000000000000000000000_Separator3"/>
          <p:cNvCxnSpPr/>
          <p:nvPr>
            <p:custDataLst>
              <p:tags r:id="rId29"/>
            </p:custDataLst>
          </p:nvPr>
        </p:nvCxnSpPr>
        <p:spPr>
          <a:xfrm>
            <a:off x="3470231"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TLSHAPE_TB_00000000000000000000000000000000_TimescaleInterval4"/>
          <p:cNvSpPr txBox="1"/>
          <p:nvPr>
            <p:custDataLst>
              <p:tags r:id="rId30"/>
            </p:custDataLst>
          </p:nvPr>
        </p:nvSpPr>
        <p:spPr>
          <a:xfrm>
            <a:off x="3533733"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03/19</a:t>
            </a:r>
            <a:endParaRPr lang="en-US" sz="1200" spc="-16">
              <a:solidFill>
                <a:prstClr val="white"/>
              </a:solidFill>
            </a:endParaRPr>
          </a:p>
        </p:txBody>
      </p:sp>
      <p:cxnSp>
        <p:nvCxnSpPr>
          <p:cNvPr id="15" name="OTLSHAPE_TB_00000000000000000000000000000000_Separator4"/>
          <p:cNvCxnSpPr/>
          <p:nvPr>
            <p:custDataLst>
              <p:tags r:id="rId31"/>
            </p:custDataLst>
          </p:nvPr>
        </p:nvCxnSpPr>
        <p:spPr>
          <a:xfrm>
            <a:off x="4345487"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TLSHAPE_TB_00000000000000000000000000000000_TimescaleInterval5"/>
          <p:cNvSpPr txBox="1"/>
          <p:nvPr>
            <p:custDataLst>
              <p:tags r:id="rId32"/>
            </p:custDataLst>
          </p:nvPr>
        </p:nvSpPr>
        <p:spPr>
          <a:xfrm>
            <a:off x="4408989"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03/23</a:t>
            </a:r>
            <a:endParaRPr lang="en-US" sz="1200" spc="-16">
              <a:solidFill>
                <a:prstClr val="white"/>
              </a:solidFill>
            </a:endParaRPr>
          </a:p>
        </p:txBody>
      </p:sp>
      <p:cxnSp>
        <p:nvCxnSpPr>
          <p:cNvPr id="17" name="OTLSHAPE_TB_00000000000000000000000000000000_Separator5"/>
          <p:cNvCxnSpPr/>
          <p:nvPr>
            <p:custDataLst>
              <p:tags r:id="rId33"/>
            </p:custDataLst>
          </p:nvPr>
        </p:nvCxnSpPr>
        <p:spPr>
          <a:xfrm>
            <a:off x="5220743"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OTLSHAPE_TB_00000000000000000000000000000000_TimescaleInterval6"/>
          <p:cNvSpPr txBox="1"/>
          <p:nvPr>
            <p:custDataLst>
              <p:tags r:id="rId34"/>
            </p:custDataLst>
          </p:nvPr>
        </p:nvSpPr>
        <p:spPr>
          <a:xfrm>
            <a:off x="5284245"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03/27</a:t>
            </a:r>
            <a:endParaRPr lang="en-US" sz="1200" spc="-16">
              <a:solidFill>
                <a:prstClr val="white"/>
              </a:solidFill>
            </a:endParaRPr>
          </a:p>
        </p:txBody>
      </p:sp>
      <p:cxnSp>
        <p:nvCxnSpPr>
          <p:cNvPr id="19" name="OTLSHAPE_TB_00000000000000000000000000000000_Separator6"/>
          <p:cNvCxnSpPr/>
          <p:nvPr>
            <p:custDataLst>
              <p:tags r:id="rId35"/>
            </p:custDataLst>
          </p:nvPr>
        </p:nvCxnSpPr>
        <p:spPr>
          <a:xfrm>
            <a:off x="6095999"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OTLSHAPE_TB_00000000000000000000000000000000_TimescaleInterval7"/>
          <p:cNvSpPr txBox="1"/>
          <p:nvPr>
            <p:custDataLst>
              <p:tags r:id="rId36"/>
            </p:custDataLst>
          </p:nvPr>
        </p:nvSpPr>
        <p:spPr>
          <a:xfrm>
            <a:off x="6159501"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03/31</a:t>
            </a:r>
            <a:endParaRPr lang="en-US" sz="1200" spc="-16">
              <a:solidFill>
                <a:prstClr val="white"/>
              </a:solidFill>
            </a:endParaRPr>
          </a:p>
        </p:txBody>
      </p:sp>
      <p:cxnSp>
        <p:nvCxnSpPr>
          <p:cNvPr id="21" name="OTLSHAPE_TB_00000000000000000000000000000000_Separator7"/>
          <p:cNvCxnSpPr/>
          <p:nvPr>
            <p:custDataLst>
              <p:tags r:id="rId37"/>
            </p:custDataLst>
          </p:nvPr>
        </p:nvCxnSpPr>
        <p:spPr>
          <a:xfrm>
            <a:off x="6971255"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TLSHAPE_TB_00000000000000000000000000000000_TimescaleInterval8"/>
          <p:cNvSpPr txBox="1"/>
          <p:nvPr>
            <p:custDataLst>
              <p:tags r:id="rId38"/>
            </p:custDataLst>
          </p:nvPr>
        </p:nvSpPr>
        <p:spPr>
          <a:xfrm>
            <a:off x="7034757"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04/04</a:t>
            </a:r>
            <a:endParaRPr lang="en-US" sz="1200" spc="-16">
              <a:solidFill>
                <a:prstClr val="white"/>
              </a:solidFill>
            </a:endParaRPr>
          </a:p>
        </p:txBody>
      </p:sp>
      <p:cxnSp>
        <p:nvCxnSpPr>
          <p:cNvPr id="23" name="OTLSHAPE_TB_00000000000000000000000000000000_Separator8"/>
          <p:cNvCxnSpPr/>
          <p:nvPr>
            <p:custDataLst>
              <p:tags r:id="rId39"/>
            </p:custDataLst>
          </p:nvPr>
        </p:nvCxnSpPr>
        <p:spPr>
          <a:xfrm>
            <a:off x="7846511"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TLSHAPE_TB_00000000000000000000000000000000_TimescaleInterval9"/>
          <p:cNvSpPr txBox="1"/>
          <p:nvPr>
            <p:custDataLst>
              <p:tags r:id="rId40"/>
            </p:custDataLst>
          </p:nvPr>
        </p:nvSpPr>
        <p:spPr>
          <a:xfrm>
            <a:off x="7910013"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04/08</a:t>
            </a:r>
            <a:endParaRPr lang="en-US" sz="1200" spc="-16">
              <a:solidFill>
                <a:prstClr val="white"/>
              </a:solidFill>
            </a:endParaRPr>
          </a:p>
        </p:txBody>
      </p:sp>
      <p:cxnSp>
        <p:nvCxnSpPr>
          <p:cNvPr id="25" name="OTLSHAPE_TB_00000000000000000000000000000000_Separator9"/>
          <p:cNvCxnSpPr/>
          <p:nvPr>
            <p:custDataLst>
              <p:tags r:id="rId41"/>
            </p:custDataLst>
          </p:nvPr>
        </p:nvCxnSpPr>
        <p:spPr>
          <a:xfrm>
            <a:off x="8721767"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TLSHAPE_TB_00000000000000000000000000000000_TimescaleInterval10"/>
          <p:cNvSpPr txBox="1"/>
          <p:nvPr>
            <p:custDataLst>
              <p:tags r:id="rId42"/>
            </p:custDataLst>
          </p:nvPr>
        </p:nvSpPr>
        <p:spPr>
          <a:xfrm>
            <a:off x="8785269"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04/12</a:t>
            </a:r>
            <a:endParaRPr lang="en-US" sz="1200" spc="-16">
              <a:solidFill>
                <a:prstClr val="white"/>
              </a:solidFill>
            </a:endParaRPr>
          </a:p>
        </p:txBody>
      </p:sp>
      <p:cxnSp>
        <p:nvCxnSpPr>
          <p:cNvPr id="27" name="OTLSHAPE_TB_00000000000000000000000000000000_Separator10"/>
          <p:cNvCxnSpPr/>
          <p:nvPr>
            <p:custDataLst>
              <p:tags r:id="rId43"/>
            </p:custDataLst>
          </p:nvPr>
        </p:nvCxnSpPr>
        <p:spPr>
          <a:xfrm>
            <a:off x="9597023"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OTLSHAPE_TB_00000000000000000000000000000000_TimescaleInterval11"/>
          <p:cNvSpPr txBox="1"/>
          <p:nvPr>
            <p:custDataLst>
              <p:tags r:id="rId44"/>
            </p:custDataLst>
          </p:nvPr>
        </p:nvSpPr>
        <p:spPr>
          <a:xfrm>
            <a:off x="9660525"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04/16</a:t>
            </a:r>
            <a:endParaRPr lang="en-US" sz="1200" spc="-16">
              <a:solidFill>
                <a:prstClr val="white"/>
              </a:solidFill>
            </a:endParaRPr>
          </a:p>
        </p:txBody>
      </p:sp>
      <p:cxnSp>
        <p:nvCxnSpPr>
          <p:cNvPr id="29" name="OTLSHAPE_TB_00000000000000000000000000000000_Separator11"/>
          <p:cNvCxnSpPr/>
          <p:nvPr>
            <p:custDataLst>
              <p:tags r:id="rId45"/>
            </p:custDataLst>
          </p:nvPr>
        </p:nvCxnSpPr>
        <p:spPr>
          <a:xfrm>
            <a:off x="10472279" y="52324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TLSHAPE_TB_00000000000000000000000000000000_TimescaleInterval12"/>
          <p:cNvSpPr txBox="1"/>
          <p:nvPr>
            <p:custDataLst>
              <p:tags r:id="rId46"/>
            </p:custDataLst>
          </p:nvPr>
        </p:nvSpPr>
        <p:spPr>
          <a:xfrm>
            <a:off x="10535781" y="5240972"/>
            <a:ext cx="373500" cy="186055"/>
          </a:xfrm>
          <a:prstGeom prst="rect">
            <a:avLst/>
          </a:prstGeom>
          <a:noFill/>
        </p:spPr>
        <p:txBody>
          <a:bodyPr vert="horz" wrap="none" lIns="0" tIns="0" rIns="0" bIns="0" rtlCol="0" anchor="ctr" anchorCtr="0">
            <a:noAutofit/>
          </a:bodyPr>
          <a:lstStyle/>
          <a:p>
            <a:r>
              <a:rPr lang="en-US" sz="1200" spc="-16" smtClean="0">
                <a:solidFill>
                  <a:prstClr val="white"/>
                </a:solidFill>
              </a:rPr>
              <a:t>04/20</a:t>
            </a:r>
            <a:endParaRPr lang="en-US" sz="1200" spc="-16">
              <a:solidFill>
                <a:prstClr val="white"/>
              </a:solidFill>
            </a:endParaRPr>
          </a:p>
        </p:txBody>
      </p:sp>
      <p:sp>
        <p:nvSpPr>
          <p:cNvPr id="129" name="OTLSHAPE_M_8cc1ba62bc92479399f399f1daac8d07_Title"/>
          <p:cNvSpPr txBox="1"/>
          <p:nvPr>
            <p:custDataLst>
              <p:tags r:id="rId47"/>
            </p:custDataLst>
          </p:nvPr>
        </p:nvSpPr>
        <p:spPr>
          <a:xfrm>
            <a:off x="5230531" y="4589357"/>
            <a:ext cx="850900" cy="170519"/>
          </a:xfrm>
          <a:prstGeom prst="rect">
            <a:avLst/>
          </a:prstGeom>
          <a:noFill/>
        </p:spPr>
        <p:txBody>
          <a:bodyPr vert="horz" wrap="square" lIns="0" tIns="0" rIns="0" bIns="0" rtlCol="0" anchor="ctr" anchorCtr="0">
            <a:spAutoFit/>
          </a:bodyPr>
          <a:lstStyle/>
          <a:p>
            <a:r>
              <a:rPr lang="en-US" sz="1100" b="1" spc="-6" smtClean="0">
                <a:solidFill>
                  <a:prstClr val="black"/>
                </a:solidFill>
              </a:rPr>
              <a:t>Presentation II</a:t>
            </a:r>
            <a:endParaRPr lang="en-US" sz="1100" b="1" spc="-6">
              <a:solidFill>
                <a:prstClr val="black"/>
              </a:solidFill>
            </a:endParaRPr>
          </a:p>
        </p:txBody>
      </p:sp>
      <p:sp>
        <p:nvSpPr>
          <p:cNvPr id="130" name="OTLSHAPE_M_8cc1ba62bc92479399f399f1daac8d07_Date"/>
          <p:cNvSpPr txBox="1"/>
          <p:nvPr>
            <p:custDataLst>
              <p:tags r:id="rId48"/>
            </p:custDataLst>
          </p:nvPr>
        </p:nvSpPr>
        <p:spPr>
          <a:xfrm>
            <a:off x="5230531" y="4772575"/>
            <a:ext cx="558800" cy="155025"/>
          </a:xfrm>
          <a:prstGeom prst="rect">
            <a:avLst/>
          </a:prstGeom>
          <a:noFill/>
        </p:spPr>
        <p:txBody>
          <a:bodyPr vert="horz" wrap="square" lIns="0" tIns="0" rIns="0" bIns="0" rtlCol="0" anchor="ctr" anchorCtr="0">
            <a:spAutoFit/>
          </a:bodyPr>
          <a:lstStyle/>
          <a:p>
            <a:r>
              <a:rPr lang="en-US" sz="1000" spc="-8" smtClean="0">
                <a:solidFill>
                  <a:srgbClr val="1F497E"/>
                </a:solidFill>
              </a:rPr>
              <a:t>3/25/2016</a:t>
            </a:r>
            <a:endParaRPr lang="en-US" sz="1000" spc="-8">
              <a:solidFill>
                <a:srgbClr val="1F497E"/>
              </a:solidFill>
            </a:endParaRPr>
          </a:p>
        </p:txBody>
      </p:sp>
      <p:sp>
        <p:nvSpPr>
          <p:cNvPr id="131" name="OTLSHAPE_M_8cc1ba62bc92479399f399f1daac8d07_Shape"/>
          <p:cNvSpPr/>
          <p:nvPr>
            <p:custDataLst>
              <p:tags r:id="rId49"/>
            </p:custDataLst>
          </p:nvPr>
        </p:nvSpPr>
        <p:spPr>
          <a:xfrm rot="16200000">
            <a:off x="5033681" y="4701328"/>
            <a:ext cx="165100" cy="165100"/>
          </a:xfrm>
          <a:prstGeom prst="flowChartMerge">
            <a:avLst/>
          </a:prstGeom>
          <a:solidFill>
            <a:srgbClr val="FEBA0A"/>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2" name="OTLSHAPE_M_4d49df0e3061449a9b4ad79fde11f67a_Title"/>
          <p:cNvSpPr txBox="1"/>
          <p:nvPr>
            <p:custDataLst>
              <p:tags r:id="rId50"/>
            </p:custDataLst>
          </p:nvPr>
        </p:nvSpPr>
        <p:spPr>
          <a:xfrm>
            <a:off x="6762229" y="4589357"/>
            <a:ext cx="2044700" cy="170519"/>
          </a:xfrm>
          <a:prstGeom prst="rect">
            <a:avLst/>
          </a:prstGeom>
          <a:noFill/>
        </p:spPr>
        <p:txBody>
          <a:bodyPr vert="horz" wrap="square" lIns="0" tIns="0" rIns="0" bIns="0" rtlCol="0" anchor="ctr" anchorCtr="0">
            <a:spAutoFit/>
          </a:bodyPr>
          <a:lstStyle/>
          <a:p>
            <a:r>
              <a:rPr lang="en-US" sz="1100" b="1" spc="-4" smtClean="0">
                <a:solidFill>
                  <a:prstClr val="black"/>
                </a:solidFill>
              </a:rPr>
              <a:t>Operation Manual &amp; Design Report</a:t>
            </a:r>
            <a:endParaRPr lang="en-US" sz="1100" b="1" spc="-4">
              <a:solidFill>
                <a:prstClr val="black"/>
              </a:solidFill>
            </a:endParaRPr>
          </a:p>
        </p:txBody>
      </p:sp>
      <p:sp>
        <p:nvSpPr>
          <p:cNvPr id="136" name="OTLSHAPE_M_4d49df0e3061449a9b4ad79fde11f67a_Date"/>
          <p:cNvSpPr txBox="1"/>
          <p:nvPr>
            <p:custDataLst>
              <p:tags r:id="rId51"/>
            </p:custDataLst>
          </p:nvPr>
        </p:nvSpPr>
        <p:spPr>
          <a:xfrm>
            <a:off x="6762229" y="4772575"/>
            <a:ext cx="495300" cy="155025"/>
          </a:xfrm>
          <a:prstGeom prst="rect">
            <a:avLst/>
          </a:prstGeom>
          <a:noFill/>
        </p:spPr>
        <p:txBody>
          <a:bodyPr vert="horz" wrap="square" lIns="0" tIns="0" rIns="0" bIns="0" rtlCol="0" anchor="ctr" anchorCtr="0">
            <a:spAutoFit/>
          </a:bodyPr>
          <a:lstStyle/>
          <a:p>
            <a:r>
              <a:rPr lang="en-US" sz="1000" spc="-8" smtClean="0">
                <a:solidFill>
                  <a:srgbClr val="1F497E"/>
                </a:solidFill>
              </a:rPr>
              <a:t>4/1/2016</a:t>
            </a:r>
            <a:endParaRPr lang="en-US" sz="1000" spc="-8">
              <a:solidFill>
                <a:srgbClr val="1F497E"/>
              </a:solidFill>
            </a:endParaRPr>
          </a:p>
        </p:txBody>
      </p:sp>
      <p:sp>
        <p:nvSpPr>
          <p:cNvPr id="137" name="OTLSHAPE_M_4d49df0e3061449a9b4ad79fde11f67a_Shape"/>
          <p:cNvSpPr/>
          <p:nvPr>
            <p:custDataLst>
              <p:tags r:id="rId52"/>
            </p:custDataLst>
          </p:nvPr>
        </p:nvSpPr>
        <p:spPr>
          <a:xfrm rot="16200000">
            <a:off x="6565379" y="4701328"/>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OTLSHAPE_M_051a32e4ff0e47229380669de64fe5ab_Title"/>
          <p:cNvSpPr txBox="1"/>
          <p:nvPr>
            <p:custDataLst>
              <p:tags r:id="rId53"/>
            </p:custDataLst>
          </p:nvPr>
        </p:nvSpPr>
        <p:spPr>
          <a:xfrm>
            <a:off x="8293927" y="3795776"/>
            <a:ext cx="2324100" cy="170519"/>
          </a:xfrm>
          <a:prstGeom prst="rect">
            <a:avLst/>
          </a:prstGeom>
          <a:noFill/>
        </p:spPr>
        <p:txBody>
          <a:bodyPr vert="horz" wrap="square" lIns="0" tIns="0" rIns="0" bIns="0" rtlCol="0" anchor="ctr" anchorCtr="0">
            <a:spAutoFit/>
          </a:bodyPr>
          <a:lstStyle/>
          <a:p>
            <a:r>
              <a:rPr lang="en-US" sz="1100" b="1" spc="-4" smtClean="0">
                <a:solidFill>
                  <a:prstClr val="black"/>
                </a:solidFill>
              </a:rPr>
              <a:t>Final Report, Final Webpage, Notebooks</a:t>
            </a:r>
            <a:endParaRPr lang="en-US" sz="1100" b="1" spc="-4">
              <a:solidFill>
                <a:prstClr val="black"/>
              </a:solidFill>
            </a:endParaRPr>
          </a:p>
        </p:txBody>
      </p:sp>
      <p:sp>
        <p:nvSpPr>
          <p:cNvPr id="139" name="OTLSHAPE_M_051a32e4ff0e47229380669de64fe5ab_Date"/>
          <p:cNvSpPr txBox="1"/>
          <p:nvPr>
            <p:custDataLst>
              <p:tags r:id="rId54"/>
            </p:custDataLst>
          </p:nvPr>
        </p:nvSpPr>
        <p:spPr>
          <a:xfrm>
            <a:off x="8293927" y="3978995"/>
            <a:ext cx="495300" cy="155025"/>
          </a:xfrm>
          <a:prstGeom prst="rect">
            <a:avLst/>
          </a:prstGeom>
          <a:noFill/>
        </p:spPr>
        <p:txBody>
          <a:bodyPr vert="horz" wrap="square" lIns="0" tIns="0" rIns="0" bIns="0" rtlCol="0" anchor="ctr" anchorCtr="0">
            <a:spAutoFit/>
          </a:bodyPr>
          <a:lstStyle/>
          <a:p>
            <a:r>
              <a:rPr lang="en-US" sz="1000" spc="-8" smtClean="0">
                <a:solidFill>
                  <a:srgbClr val="1F497E"/>
                </a:solidFill>
              </a:rPr>
              <a:t>4/8/2016</a:t>
            </a:r>
            <a:endParaRPr lang="en-US" sz="1000" spc="-8">
              <a:solidFill>
                <a:srgbClr val="1F497E"/>
              </a:solidFill>
            </a:endParaRPr>
          </a:p>
        </p:txBody>
      </p:sp>
      <p:sp>
        <p:nvSpPr>
          <p:cNvPr id="140" name="OTLSHAPE_M_051a32e4ff0e47229380669de64fe5ab_Shape"/>
          <p:cNvSpPr/>
          <p:nvPr>
            <p:custDataLst>
              <p:tags r:id="rId55"/>
            </p:custDataLst>
          </p:nvPr>
        </p:nvSpPr>
        <p:spPr>
          <a:xfrm rot="16200000">
            <a:off x="8097077" y="3907748"/>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1" name="OTLSHAPE_M_9f860f8d65ee4aac85039f30c2ffcf33_Title"/>
          <p:cNvSpPr txBox="1"/>
          <p:nvPr>
            <p:custDataLst>
              <p:tags r:id="rId56"/>
            </p:custDataLst>
          </p:nvPr>
        </p:nvSpPr>
        <p:spPr>
          <a:xfrm>
            <a:off x="9606811" y="4248319"/>
            <a:ext cx="876300" cy="511556"/>
          </a:xfrm>
          <a:prstGeom prst="rect">
            <a:avLst/>
          </a:prstGeom>
          <a:noFill/>
        </p:spPr>
        <p:txBody>
          <a:bodyPr vert="horz" wrap="square" lIns="0" tIns="0" rIns="0" bIns="0" rtlCol="0" anchor="ctr" anchorCtr="0">
            <a:noAutofit/>
          </a:bodyPr>
          <a:lstStyle/>
          <a:p>
            <a:r>
              <a:rPr lang="en-US" sz="1100" b="1" spc="-4" smtClean="0">
                <a:solidFill>
                  <a:prstClr val="black"/>
                </a:solidFill>
              </a:rPr>
              <a:t>Final Presentation &amp; Open House</a:t>
            </a:r>
            <a:endParaRPr lang="en-US" sz="1100" b="1" spc="-4">
              <a:solidFill>
                <a:prstClr val="black"/>
              </a:solidFill>
            </a:endParaRPr>
          </a:p>
        </p:txBody>
      </p:sp>
      <p:sp>
        <p:nvSpPr>
          <p:cNvPr id="142" name="OTLSHAPE_M_9f860f8d65ee4aac85039f30c2ffcf33_Date"/>
          <p:cNvSpPr txBox="1"/>
          <p:nvPr>
            <p:custDataLst>
              <p:tags r:id="rId57"/>
            </p:custDataLst>
          </p:nvPr>
        </p:nvSpPr>
        <p:spPr>
          <a:xfrm>
            <a:off x="9606811" y="4772575"/>
            <a:ext cx="558800" cy="155025"/>
          </a:xfrm>
          <a:prstGeom prst="rect">
            <a:avLst/>
          </a:prstGeom>
          <a:noFill/>
        </p:spPr>
        <p:txBody>
          <a:bodyPr vert="horz" wrap="square" lIns="0" tIns="0" rIns="0" bIns="0" rtlCol="0" anchor="ctr" anchorCtr="0">
            <a:spAutoFit/>
          </a:bodyPr>
          <a:lstStyle/>
          <a:p>
            <a:r>
              <a:rPr lang="en-US" sz="1000" spc="-8" smtClean="0">
                <a:solidFill>
                  <a:srgbClr val="1F497E"/>
                </a:solidFill>
              </a:rPr>
              <a:t>4/14/2016</a:t>
            </a:r>
            <a:endParaRPr lang="en-US" sz="1000" spc="-8">
              <a:solidFill>
                <a:srgbClr val="1F497E"/>
              </a:solidFill>
            </a:endParaRPr>
          </a:p>
        </p:txBody>
      </p:sp>
      <p:sp>
        <p:nvSpPr>
          <p:cNvPr id="143" name="OTLSHAPE_M_9f860f8d65ee4aac85039f30c2ffcf33_Shape"/>
          <p:cNvSpPr/>
          <p:nvPr>
            <p:custDataLst>
              <p:tags r:id="rId58"/>
            </p:custDataLst>
          </p:nvPr>
        </p:nvSpPr>
        <p:spPr>
          <a:xfrm rot="16200000">
            <a:off x="9409961" y="4530809"/>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4" name="OTLSHAPE_M_d1d714ebadc440fe8221ceb3aba44c09_Title"/>
          <p:cNvSpPr txBox="1"/>
          <p:nvPr>
            <p:custDataLst>
              <p:tags r:id="rId59"/>
            </p:custDataLst>
          </p:nvPr>
        </p:nvSpPr>
        <p:spPr>
          <a:xfrm>
            <a:off x="2604763" y="5908125"/>
            <a:ext cx="1104900" cy="170519"/>
          </a:xfrm>
          <a:prstGeom prst="rect">
            <a:avLst/>
          </a:prstGeom>
          <a:noFill/>
        </p:spPr>
        <p:txBody>
          <a:bodyPr vert="horz" wrap="square" lIns="0" tIns="0" rIns="0" bIns="0" rtlCol="0" anchor="ctr" anchorCtr="0">
            <a:spAutoFit/>
          </a:bodyPr>
          <a:lstStyle/>
          <a:p>
            <a:r>
              <a:rPr lang="en-US" sz="1100" b="1" spc="-4" smtClean="0">
                <a:solidFill>
                  <a:prstClr val="black"/>
                </a:solidFill>
              </a:rPr>
              <a:t>Spring "Break" End</a:t>
            </a:r>
            <a:endParaRPr lang="en-US" sz="1100" b="1" spc="-4">
              <a:solidFill>
                <a:prstClr val="black"/>
              </a:solidFill>
            </a:endParaRPr>
          </a:p>
        </p:txBody>
      </p:sp>
      <p:sp>
        <p:nvSpPr>
          <p:cNvPr id="145" name="OTLSHAPE_M_d1d714ebadc440fe8221ceb3aba44c09_Date"/>
          <p:cNvSpPr txBox="1"/>
          <p:nvPr>
            <p:custDataLst>
              <p:tags r:id="rId60"/>
            </p:custDataLst>
          </p:nvPr>
        </p:nvSpPr>
        <p:spPr>
          <a:xfrm>
            <a:off x="2604763" y="5740400"/>
            <a:ext cx="558800" cy="155025"/>
          </a:xfrm>
          <a:prstGeom prst="rect">
            <a:avLst/>
          </a:prstGeom>
          <a:noFill/>
        </p:spPr>
        <p:txBody>
          <a:bodyPr vert="horz" wrap="square" lIns="0" tIns="0" rIns="0" bIns="0" rtlCol="0" anchor="ctr" anchorCtr="0">
            <a:spAutoFit/>
          </a:bodyPr>
          <a:lstStyle/>
          <a:p>
            <a:r>
              <a:rPr lang="en-US" sz="1000" spc="-8" smtClean="0">
                <a:solidFill>
                  <a:srgbClr val="1F497E"/>
                </a:solidFill>
              </a:rPr>
              <a:t>3/13/2016</a:t>
            </a:r>
            <a:endParaRPr lang="en-US" sz="1000" spc="-8">
              <a:solidFill>
                <a:srgbClr val="1F497E"/>
              </a:solidFill>
            </a:endParaRPr>
          </a:p>
        </p:txBody>
      </p:sp>
      <p:sp>
        <p:nvSpPr>
          <p:cNvPr id="146" name="OTLSHAPE_M_d1d714ebadc440fe8221ceb3aba44c09_Shape"/>
          <p:cNvSpPr/>
          <p:nvPr>
            <p:custDataLst>
              <p:tags r:id="rId61"/>
            </p:custDataLst>
          </p:nvPr>
        </p:nvSpPr>
        <p:spPr>
          <a:xfrm rot="16200000">
            <a:off x="2407913" y="5801572"/>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7" name="OTLSHAPE_M_4f218b83aeb54a359b5d6df479d4a14e_Title"/>
          <p:cNvSpPr txBox="1"/>
          <p:nvPr>
            <p:custDataLst>
              <p:tags r:id="rId62"/>
            </p:custDataLst>
          </p:nvPr>
        </p:nvSpPr>
        <p:spPr>
          <a:xfrm>
            <a:off x="6105787" y="6360668"/>
            <a:ext cx="1549400" cy="170519"/>
          </a:xfrm>
          <a:prstGeom prst="rect">
            <a:avLst/>
          </a:prstGeom>
          <a:noFill/>
        </p:spPr>
        <p:txBody>
          <a:bodyPr vert="horz" wrap="square" lIns="0" tIns="0" rIns="0" bIns="0" rtlCol="0" anchor="ctr" anchorCtr="0">
            <a:spAutoFit/>
          </a:bodyPr>
          <a:lstStyle/>
          <a:p>
            <a:r>
              <a:rPr lang="en-US" sz="1100" b="1" spc="-4" smtClean="0">
                <a:solidFill>
                  <a:prstClr val="black"/>
                </a:solidFill>
              </a:rPr>
              <a:t>Gen II Prototype Complete</a:t>
            </a:r>
            <a:endParaRPr lang="en-US" sz="1100" b="1" spc="-4">
              <a:solidFill>
                <a:prstClr val="black"/>
              </a:solidFill>
            </a:endParaRPr>
          </a:p>
        </p:txBody>
      </p:sp>
      <p:sp>
        <p:nvSpPr>
          <p:cNvPr id="148" name="OTLSHAPE_M_4f218b83aeb54a359b5d6df479d4a14e_Date"/>
          <p:cNvSpPr txBox="1"/>
          <p:nvPr>
            <p:custDataLst>
              <p:tags r:id="rId63"/>
            </p:custDataLst>
          </p:nvPr>
        </p:nvSpPr>
        <p:spPr>
          <a:xfrm>
            <a:off x="6105787" y="6192943"/>
            <a:ext cx="558800" cy="155025"/>
          </a:xfrm>
          <a:prstGeom prst="rect">
            <a:avLst/>
          </a:prstGeom>
          <a:noFill/>
        </p:spPr>
        <p:txBody>
          <a:bodyPr vert="horz" wrap="square" lIns="0" tIns="0" rIns="0" bIns="0" rtlCol="0" anchor="ctr" anchorCtr="0">
            <a:spAutoFit/>
          </a:bodyPr>
          <a:lstStyle/>
          <a:p>
            <a:r>
              <a:rPr lang="en-US" sz="1000" spc="-8" smtClean="0">
                <a:solidFill>
                  <a:srgbClr val="1F497E"/>
                </a:solidFill>
              </a:rPr>
              <a:t>3/29/2016</a:t>
            </a:r>
            <a:endParaRPr lang="en-US" sz="1000" spc="-8">
              <a:solidFill>
                <a:srgbClr val="1F497E"/>
              </a:solidFill>
            </a:endParaRPr>
          </a:p>
        </p:txBody>
      </p:sp>
      <p:sp>
        <p:nvSpPr>
          <p:cNvPr id="149" name="OTLSHAPE_M_4f218b83aeb54a359b5d6df479d4a14e_Shape"/>
          <p:cNvSpPr/>
          <p:nvPr>
            <p:custDataLst>
              <p:tags r:id="rId64"/>
            </p:custDataLst>
          </p:nvPr>
        </p:nvSpPr>
        <p:spPr>
          <a:xfrm rot="16200000">
            <a:off x="5908937" y="6254115"/>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0" name="OTLSHAPE_M_eefb20ab61df45889d096dc0e90217f7_Title"/>
          <p:cNvSpPr txBox="1"/>
          <p:nvPr>
            <p:custDataLst>
              <p:tags r:id="rId65"/>
            </p:custDataLst>
          </p:nvPr>
        </p:nvSpPr>
        <p:spPr>
          <a:xfrm>
            <a:off x="7418671" y="5908125"/>
            <a:ext cx="1447800" cy="170519"/>
          </a:xfrm>
          <a:prstGeom prst="rect">
            <a:avLst/>
          </a:prstGeom>
          <a:noFill/>
        </p:spPr>
        <p:txBody>
          <a:bodyPr vert="horz" wrap="square" lIns="0" tIns="0" rIns="0" bIns="0" rtlCol="0" anchor="ctr" anchorCtr="0">
            <a:spAutoFit/>
          </a:bodyPr>
          <a:lstStyle/>
          <a:p>
            <a:r>
              <a:rPr lang="en-US" sz="1100" b="1" spc="-6" smtClean="0">
                <a:solidFill>
                  <a:prstClr val="black"/>
                </a:solidFill>
              </a:rPr>
              <a:t>Gen II Prototype Verified</a:t>
            </a:r>
            <a:endParaRPr lang="en-US" sz="1100" b="1" spc="-6">
              <a:solidFill>
                <a:prstClr val="black"/>
              </a:solidFill>
            </a:endParaRPr>
          </a:p>
        </p:txBody>
      </p:sp>
      <p:sp>
        <p:nvSpPr>
          <p:cNvPr id="151" name="OTLSHAPE_M_eefb20ab61df45889d096dc0e90217f7_Date"/>
          <p:cNvSpPr txBox="1"/>
          <p:nvPr>
            <p:custDataLst>
              <p:tags r:id="rId66"/>
            </p:custDataLst>
          </p:nvPr>
        </p:nvSpPr>
        <p:spPr>
          <a:xfrm>
            <a:off x="7418671" y="5740400"/>
            <a:ext cx="495300" cy="155025"/>
          </a:xfrm>
          <a:prstGeom prst="rect">
            <a:avLst/>
          </a:prstGeom>
          <a:noFill/>
        </p:spPr>
        <p:txBody>
          <a:bodyPr vert="horz" wrap="square" lIns="0" tIns="0" rIns="0" bIns="0" rtlCol="0" anchor="ctr" anchorCtr="0">
            <a:spAutoFit/>
          </a:bodyPr>
          <a:lstStyle/>
          <a:p>
            <a:r>
              <a:rPr lang="en-US" sz="1000" spc="-8" smtClean="0">
                <a:solidFill>
                  <a:srgbClr val="1F497E"/>
                </a:solidFill>
              </a:rPr>
              <a:t>4/4/2016</a:t>
            </a:r>
            <a:endParaRPr lang="en-US" sz="1000" spc="-8">
              <a:solidFill>
                <a:srgbClr val="1F497E"/>
              </a:solidFill>
            </a:endParaRPr>
          </a:p>
        </p:txBody>
      </p:sp>
      <p:sp>
        <p:nvSpPr>
          <p:cNvPr id="152" name="OTLSHAPE_M_eefb20ab61df45889d096dc0e90217f7_Shape"/>
          <p:cNvSpPr/>
          <p:nvPr>
            <p:custDataLst>
              <p:tags r:id="rId67"/>
            </p:custDataLst>
          </p:nvPr>
        </p:nvSpPr>
        <p:spPr>
          <a:xfrm rot="16200000">
            <a:off x="7221821" y="5801572"/>
            <a:ext cx="165100" cy="165100"/>
          </a:xfrm>
          <a:prstGeom prst="flowChartMerge">
            <a:avLst/>
          </a:prstGeom>
          <a:solidFill>
            <a:srgbClr val="EA161E"/>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 name="OTLSHAPE_T_5a184d61f5e2438db63ae5802af9b305_Shape"/>
          <p:cNvSpPr/>
          <p:nvPr>
            <p:custDataLst>
              <p:tags r:id="rId68"/>
            </p:custDataLst>
          </p:nvPr>
        </p:nvSpPr>
        <p:spPr>
          <a:xfrm>
            <a:off x="2376163" y="1522476"/>
            <a:ext cx="876300" cy="203200"/>
          </a:xfrm>
          <a:prstGeom prst="rect">
            <a:avLst/>
          </a:prstGeom>
          <a:solidFill>
            <a:srgbClr val="02B2E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4" name="OTLSHAPE_T_5a184d61f5e2438db63ae5802af9b305_ShapePercentage" hidden="1"/>
          <p:cNvSpPr/>
          <p:nvPr>
            <p:custDataLst>
              <p:tags r:id="rId69"/>
            </p:custDataLst>
          </p:nvPr>
        </p:nvSpPr>
        <p:spPr>
          <a:xfrm>
            <a:off x="2376163" y="15224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OTLSHAPE_T_5a184d61f5e2438db63ae5802af9b305_Duration" hidden="1"/>
          <p:cNvSpPr txBox="1"/>
          <p:nvPr>
            <p:custDataLst>
              <p:tags r:id="rId70"/>
            </p:custDataLst>
          </p:nvPr>
        </p:nvSpPr>
        <p:spPr>
          <a:xfrm>
            <a:off x="0" y="15224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4 days</a:t>
            </a:r>
            <a:endParaRPr lang="en-US" sz="1000">
              <a:solidFill>
                <a:srgbClr val="C0504D"/>
              </a:solidFill>
            </a:endParaRPr>
          </a:p>
        </p:txBody>
      </p:sp>
      <p:sp>
        <p:nvSpPr>
          <p:cNvPr id="156" name="OTLSHAPE_T_5a184d61f5e2438db63ae5802af9b305_TextPercentage" hidden="1"/>
          <p:cNvSpPr txBox="1"/>
          <p:nvPr>
            <p:custDataLst>
              <p:tags r:id="rId71"/>
            </p:custDataLst>
          </p:nvPr>
        </p:nvSpPr>
        <p:spPr>
          <a:xfrm>
            <a:off x="0" y="16775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157" name="OTLSHAPE_T_5a184d61f5e2438db63ae5802af9b305_StartDate" hidden="1"/>
          <p:cNvSpPr txBox="1"/>
          <p:nvPr>
            <p:custDataLst>
              <p:tags r:id="rId72"/>
            </p:custDataLst>
          </p:nvPr>
        </p:nvSpPr>
        <p:spPr>
          <a:xfrm>
            <a:off x="0" y="16775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58" name="OTLSHAPE_T_5a184d61f5e2438db63ae5802af9b305_EndDate" hidden="1"/>
          <p:cNvSpPr txBox="1"/>
          <p:nvPr>
            <p:custDataLst>
              <p:tags r:id="rId73"/>
            </p:custDataLst>
          </p:nvPr>
        </p:nvSpPr>
        <p:spPr>
          <a:xfrm>
            <a:off x="0" y="16775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59" name="OTLSHAPE_T_5a184d61f5e2438db63ae5802af9b305_JoinedDate"/>
          <p:cNvSpPr txBox="1"/>
          <p:nvPr>
            <p:custDataLst>
              <p:tags r:id="rId74"/>
            </p:custDataLst>
          </p:nvPr>
        </p:nvSpPr>
        <p:spPr>
          <a:xfrm>
            <a:off x="3302219" y="1546564"/>
            <a:ext cx="1206500" cy="155025"/>
          </a:xfrm>
          <a:prstGeom prst="rect">
            <a:avLst/>
          </a:prstGeom>
          <a:noFill/>
        </p:spPr>
        <p:txBody>
          <a:bodyPr vert="horz" wrap="square" lIns="0" tIns="0" rIns="0" bIns="0" rtlCol="0" anchor="ctr" anchorCtr="0">
            <a:spAutoFit/>
          </a:bodyPr>
          <a:lstStyle/>
          <a:p>
            <a:r>
              <a:rPr lang="en-US" sz="1000" spc="-6" smtClean="0">
                <a:solidFill>
                  <a:srgbClr val="1F497E"/>
                </a:solidFill>
              </a:rPr>
              <a:t>3/14/2016 - 3/17/2016</a:t>
            </a:r>
            <a:endParaRPr lang="en-US" sz="1000" spc="-6">
              <a:solidFill>
                <a:srgbClr val="1F497E"/>
              </a:solidFill>
            </a:endParaRPr>
          </a:p>
        </p:txBody>
      </p:sp>
      <p:sp>
        <p:nvSpPr>
          <p:cNvPr id="4656" name="OTLSHAPE_T_5a184d61f5e2438db63ae5802af9b305_Title"/>
          <p:cNvSpPr txBox="1"/>
          <p:nvPr>
            <p:custDataLst>
              <p:tags r:id="rId75"/>
            </p:custDataLst>
          </p:nvPr>
        </p:nvSpPr>
        <p:spPr>
          <a:xfrm>
            <a:off x="127000" y="1538817"/>
            <a:ext cx="2146300" cy="170519"/>
          </a:xfrm>
          <a:prstGeom prst="rect">
            <a:avLst/>
          </a:prstGeom>
          <a:noFill/>
        </p:spPr>
        <p:txBody>
          <a:bodyPr vert="horz" wrap="square" lIns="0" tIns="0" rIns="0" bIns="0" rtlCol="0" anchor="ctr" anchorCtr="0">
            <a:spAutoFit/>
          </a:bodyPr>
          <a:lstStyle/>
          <a:p>
            <a:r>
              <a:rPr lang="en-US" sz="1100" b="1" spc="-4" smtClean="0">
                <a:solidFill>
                  <a:prstClr val="black"/>
                </a:solidFill>
              </a:rPr>
              <a:t>Component Housing Fab &amp; Assembly</a:t>
            </a:r>
            <a:endParaRPr lang="en-US" sz="1100" b="1" spc="-4">
              <a:solidFill>
                <a:prstClr val="black"/>
              </a:solidFill>
            </a:endParaRPr>
          </a:p>
        </p:txBody>
      </p:sp>
      <p:sp>
        <p:nvSpPr>
          <p:cNvPr id="4657" name="OTLSHAPE_T_0c43ef4a38ab46e5bbc576f52f3f63fc_Shape"/>
          <p:cNvSpPr/>
          <p:nvPr>
            <p:custDataLst>
              <p:tags r:id="rId76"/>
            </p:custDataLst>
          </p:nvPr>
        </p:nvSpPr>
        <p:spPr>
          <a:xfrm>
            <a:off x="3251419" y="1789176"/>
            <a:ext cx="1752600" cy="203200"/>
          </a:xfrm>
          <a:prstGeom prst="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58" name="OTLSHAPE_T_0c43ef4a38ab46e5bbc576f52f3f63fc_ShapePercentage" hidden="1"/>
          <p:cNvSpPr/>
          <p:nvPr>
            <p:custDataLst>
              <p:tags r:id="rId77"/>
            </p:custDataLst>
          </p:nvPr>
        </p:nvSpPr>
        <p:spPr>
          <a:xfrm>
            <a:off x="3251419" y="17891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59" name="OTLSHAPE_T_0c43ef4a38ab46e5bbc576f52f3f63fc_Duration" hidden="1"/>
          <p:cNvSpPr txBox="1"/>
          <p:nvPr>
            <p:custDataLst>
              <p:tags r:id="rId78"/>
            </p:custDataLst>
          </p:nvPr>
        </p:nvSpPr>
        <p:spPr>
          <a:xfrm>
            <a:off x="0" y="17891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8 days</a:t>
            </a:r>
            <a:endParaRPr lang="en-US" sz="1000">
              <a:solidFill>
                <a:srgbClr val="C0504D"/>
              </a:solidFill>
            </a:endParaRPr>
          </a:p>
        </p:txBody>
      </p:sp>
      <p:sp>
        <p:nvSpPr>
          <p:cNvPr id="4660" name="OTLSHAPE_T_0c43ef4a38ab46e5bbc576f52f3f63fc_TextPercentage" hidden="1"/>
          <p:cNvSpPr txBox="1"/>
          <p:nvPr>
            <p:custDataLst>
              <p:tags r:id="rId79"/>
            </p:custDataLst>
          </p:nvPr>
        </p:nvSpPr>
        <p:spPr>
          <a:xfrm>
            <a:off x="0" y="19442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4661" name="OTLSHAPE_T_0c43ef4a38ab46e5bbc576f52f3f63fc_StartDate" hidden="1"/>
          <p:cNvSpPr txBox="1"/>
          <p:nvPr>
            <p:custDataLst>
              <p:tags r:id="rId80"/>
            </p:custDataLst>
          </p:nvPr>
        </p:nvSpPr>
        <p:spPr>
          <a:xfrm>
            <a:off x="0" y="19442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4662" name="OTLSHAPE_T_0c43ef4a38ab46e5bbc576f52f3f63fc_EndDate" hidden="1"/>
          <p:cNvSpPr txBox="1"/>
          <p:nvPr>
            <p:custDataLst>
              <p:tags r:id="rId81"/>
            </p:custDataLst>
          </p:nvPr>
        </p:nvSpPr>
        <p:spPr>
          <a:xfrm>
            <a:off x="0" y="19442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4663" name="OTLSHAPE_T_0c43ef4a38ab46e5bbc576f52f3f63fc_JoinedDate"/>
          <p:cNvSpPr txBox="1"/>
          <p:nvPr>
            <p:custDataLst>
              <p:tags r:id="rId82"/>
            </p:custDataLst>
          </p:nvPr>
        </p:nvSpPr>
        <p:spPr>
          <a:xfrm>
            <a:off x="5052731" y="1813264"/>
            <a:ext cx="1206500" cy="155025"/>
          </a:xfrm>
          <a:prstGeom prst="rect">
            <a:avLst/>
          </a:prstGeom>
          <a:noFill/>
        </p:spPr>
        <p:txBody>
          <a:bodyPr vert="horz" wrap="square" lIns="0" tIns="0" rIns="0" bIns="0" rtlCol="0" anchor="ctr" anchorCtr="0">
            <a:spAutoFit/>
          </a:bodyPr>
          <a:lstStyle/>
          <a:p>
            <a:r>
              <a:rPr lang="en-US" sz="1000" spc="-6" smtClean="0">
                <a:solidFill>
                  <a:srgbClr val="1F497E"/>
                </a:solidFill>
              </a:rPr>
              <a:t>3/18/2016 - 3/25/2016</a:t>
            </a:r>
            <a:endParaRPr lang="en-US" sz="1000" spc="-6">
              <a:solidFill>
                <a:srgbClr val="1F497E"/>
              </a:solidFill>
            </a:endParaRPr>
          </a:p>
        </p:txBody>
      </p:sp>
      <p:sp>
        <p:nvSpPr>
          <p:cNvPr id="4664" name="OTLSHAPE_T_0c43ef4a38ab46e5bbc576f52f3f63fc_Title"/>
          <p:cNvSpPr txBox="1"/>
          <p:nvPr>
            <p:custDataLst>
              <p:tags r:id="rId83"/>
            </p:custDataLst>
          </p:nvPr>
        </p:nvSpPr>
        <p:spPr>
          <a:xfrm>
            <a:off x="127000" y="1805517"/>
            <a:ext cx="952500" cy="170519"/>
          </a:xfrm>
          <a:prstGeom prst="rect">
            <a:avLst/>
          </a:prstGeom>
          <a:noFill/>
        </p:spPr>
        <p:txBody>
          <a:bodyPr vert="horz" wrap="square" lIns="0" tIns="0" rIns="0" bIns="0" rtlCol="0" anchor="ctr" anchorCtr="0">
            <a:spAutoFit/>
          </a:bodyPr>
          <a:lstStyle/>
          <a:p>
            <a:r>
              <a:rPr lang="en-US" sz="1100" b="1" spc="-6" smtClean="0">
                <a:solidFill>
                  <a:prstClr val="black"/>
                </a:solidFill>
              </a:rPr>
              <a:t>Gen II Migration</a:t>
            </a:r>
            <a:endParaRPr lang="en-US" sz="1100" b="1" spc="-6">
              <a:solidFill>
                <a:prstClr val="black"/>
              </a:solidFill>
            </a:endParaRPr>
          </a:p>
        </p:txBody>
      </p:sp>
      <p:sp>
        <p:nvSpPr>
          <p:cNvPr id="4665" name="OTLSHAPE_T_7f025863b5434f9ca6f083d56cac4820_Shape"/>
          <p:cNvSpPr/>
          <p:nvPr>
            <p:custDataLst>
              <p:tags r:id="rId84"/>
            </p:custDataLst>
          </p:nvPr>
        </p:nvSpPr>
        <p:spPr>
          <a:xfrm>
            <a:off x="3907861" y="2055876"/>
            <a:ext cx="1104900" cy="203200"/>
          </a:xfrm>
          <a:prstGeom prst="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66" name="OTLSHAPE_T_7f025863b5434f9ca6f083d56cac4820_ShapePercentage" hidden="1"/>
          <p:cNvSpPr/>
          <p:nvPr>
            <p:custDataLst>
              <p:tags r:id="rId85"/>
            </p:custDataLst>
          </p:nvPr>
        </p:nvSpPr>
        <p:spPr>
          <a:xfrm>
            <a:off x="3907861" y="20558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67" name="OTLSHAPE_T_7f025863b5434f9ca6f083d56cac4820_Duration" hidden="1"/>
          <p:cNvSpPr txBox="1"/>
          <p:nvPr>
            <p:custDataLst>
              <p:tags r:id="rId86"/>
            </p:custDataLst>
          </p:nvPr>
        </p:nvSpPr>
        <p:spPr>
          <a:xfrm>
            <a:off x="0" y="20558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5 days</a:t>
            </a:r>
            <a:endParaRPr lang="en-US" sz="1000">
              <a:solidFill>
                <a:srgbClr val="C0504D"/>
              </a:solidFill>
            </a:endParaRPr>
          </a:p>
        </p:txBody>
      </p:sp>
      <p:sp>
        <p:nvSpPr>
          <p:cNvPr id="4668" name="OTLSHAPE_T_7f025863b5434f9ca6f083d56cac4820_TextPercentage" hidden="1"/>
          <p:cNvSpPr txBox="1"/>
          <p:nvPr>
            <p:custDataLst>
              <p:tags r:id="rId87"/>
            </p:custDataLst>
          </p:nvPr>
        </p:nvSpPr>
        <p:spPr>
          <a:xfrm>
            <a:off x="0" y="22109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4669" name="OTLSHAPE_T_7f025863b5434f9ca6f083d56cac4820_StartDate" hidden="1"/>
          <p:cNvSpPr txBox="1"/>
          <p:nvPr>
            <p:custDataLst>
              <p:tags r:id="rId88"/>
            </p:custDataLst>
          </p:nvPr>
        </p:nvSpPr>
        <p:spPr>
          <a:xfrm>
            <a:off x="0" y="22109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4670" name="OTLSHAPE_T_7f025863b5434f9ca6f083d56cac4820_EndDate" hidden="1"/>
          <p:cNvSpPr txBox="1"/>
          <p:nvPr>
            <p:custDataLst>
              <p:tags r:id="rId89"/>
            </p:custDataLst>
          </p:nvPr>
        </p:nvSpPr>
        <p:spPr>
          <a:xfrm>
            <a:off x="0" y="22109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4671" name="OTLSHAPE_T_7f025863b5434f9ca6f083d56cac4820_JoinedDate"/>
          <p:cNvSpPr txBox="1"/>
          <p:nvPr>
            <p:custDataLst>
              <p:tags r:id="rId90"/>
            </p:custDataLst>
          </p:nvPr>
        </p:nvSpPr>
        <p:spPr>
          <a:xfrm>
            <a:off x="5052731" y="2079964"/>
            <a:ext cx="1206500" cy="155025"/>
          </a:xfrm>
          <a:prstGeom prst="rect">
            <a:avLst/>
          </a:prstGeom>
          <a:noFill/>
        </p:spPr>
        <p:txBody>
          <a:bodyPr vert="horz" wrap="square" lIns="0" tIns="0" rIns="0" bIns="0" rtlCol="0" anchor="ctr" anchorCtr="0">
            <a:spAutoFit/>
          </a:bodyPr>
          <a:lstStyle/>
          <a:p>
            <a:r>
              <a:rPr lang="en-US" sz="1000" spc="-6" smtClean="0">
                <a:solidFill>
                  <a:srgbClr val="1F497E"/>
                </a:solidFill>
              </a:rPr>
              <a:t>3/21/2016 - 3/25/2016</a:t>
            </a:r>
            <a:endParaRPr lang="en-US" sz="1000" spc="-6">
              <a:solidFill>
                <a:srgbClr val="1F497E"/>
              </a:solidFill>
            </a:endParaRPr>
          </a:p>
        </p:txBody>
      </p:sp>
      <p:sp>
        <p:nvSpPr>
          <p:cNvPr id="160" name="OTLSHAPE_T_7f025863b5434f9ca6f083d56cac4820_Title"/>
          <p:cNvSpPr txBox="1"/>
          <p:nvPr>
            <p:custDataLst>
              <p:tags r:id="rId91"/>
            </p:custDataLst>
          </p:nvPr>
        </p:nvSpPr>
        <p:spPr>
          <a:xfrm>
            <a:off x="127000" y="2072217"/>
            <a:ext cx="1930400" cy="170519"/>
          </a:xfrm>
          <a:prstGeom prst="rect">
            <a:avLst/>
          </a:prstGeom>
          <a:noFill/>
        </p:spPr>
        <p:txBody>
          <a:bodyPr vert="horz" wrap="square" lIns="0" tIns="0" rIns="0" bIns="0" rtlCol="0" anchor="ctr" anchorCtr="0">
            <a:spAutoFit/>
          </a:bodyPr>
          <a:lstStyle/>
          <a:p>
            <a:r>
              <a:rPr lang="en-US" sz="1100" b="1" spc="-8" smtClean="0">
                <a:solidFill>
                  <a:prstClr val="black"/>
                </a:solidFill>
              </a:rPr>
              <a:t>RF Test Range Setup &amp; Alignment</a:t>
            </a:r>
            <a:endParaRPr lang="en-US" sz="1100" b="1" spc="-8">
              <a:solidFill>
                <a:prstClr val="black"/>
              </a:solidFill>
            </a:endParaRPr>
          </a:p>
        </p:txBody>
      </p:sp>
      <p:sp>
        <p:nvSpPr>
          <p:cNvPr id="161" name="OTLSHAPE_T_87ee498b9b024e72a9fd4bf0b93a907e_Shape"/>
          <p:cNvSpPr/>
          <p:nvPr>
            <p:custDataLst>
              <p:tags r:id="rId92"/>
            </p:custDataLst>
          </p:nvPr>
        </p:nvSpPr>
        <p:spPr>
          <a:xfrm>
            <a:off x="4345489" y="2322576"/>
            <a:ext cx="1536700" cy="203200"/>
          </a:xfrm>
          <a:prstGeom prst="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2" name="OTLSHAPE_T_87ee498b9b024e72a9fd4bf0b93a907e_ShapePercentage" hidden="1"/>
          <p:cNvSpPr/>
          <p:nvPr>
            <p:custDataLst>
              <p:tags r:id="rId93"/>
            </p:custDataLst>
          </p:nvPr>
        </p:nvSpPr>
        <p:spPr>
          <a:xfrm>
            <a:off x="4345489" y="23225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OTLSHAPE_T_87ee498b9b024e72a9fd4bf0b93a907e_Duration" hidden="1"/>
          <p:cNvSpPr txBox="1"/>
          <p:nvPr>
            <p:custDataLst>
              <p:tags r:id="rId94"/>
            </p:custDataLst>
          </p:nvPr>
        </p:nvSpPr>
        <p:spPr>
          <a:xfrm>
            <a:off x="0" y="23225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7 days</a:t>
            </a:r>
            <a:endParaRPr lang="en-US" sz="1000">
              <a:solidFill>
                <a:srgbClr val="C0504D"/>
              </a:solidFill>
            </a:endParaRPr>
          </a:p>
        </p:txBody>
      </p:sp>
      <p:sp>
        <p:nvSpPr>
          <p:cNvPr id="164" name="OTLSHAPE_T_87ee498b9b024e72a9fd4bf0b93a907e_TextPercentage" hidden="1"/>
          <p:cNvSpPr txBox="1"/>
          <p:nvPr>
            <p:custDataLst>
              <p:tags r:id="rId95"/>
            </p:custDataLst>
          </p:nvPr>
        </p:nvSpPr>
        <p:spPr>
          <a:xfrm>
            <a:off x="0" y="24776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165" name="OTLSHAPE_T_87ee498b9b024e72a9fd4bf0b93a907e_StartDate" hidden="1"/>
          <p:cNvSpPr txBox="1"/>
          <p:nvPr>
            <p:custDataLst>
              <p:tags r:id="rId96"/>
            </p:custDataLst>
          </p:nvPr>
        </p:nvSpPr>
        <p:spPr>
          <a:xfrm>
            <a:off x="0" y="24776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66" name="OTLSHAPE_T_87ee498b9b024e72a9fd4bf0b93a907e_EndDate" hidden="1"/>
          <p:cNvSpPr txBox="1"/>
          <p:nvPr>
            <p:custDataLst>
              <p:tags r:id="rId97"/>
            </p:custDataLst>
          </p:nvPr>
        </p:nvSpPr>
        <p:spPr>
          <a:xfrm>
            <a:off x="0" y="24776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67" name="OTLSHAPE_T_87ee498b9b024e72a9fd4bf0b93a907e_JoinedDate"/>
          <p:cNvSpPr txBox="1"/>
          <p:nvPr>
            <p:custDataLst>
              <p:tags r:id="rId98"/>
            </p:custDataLst>
          </p:nvPr>
        </p:nvSpPr>
        <p:spPr>
          <a:xfrm>
            <a:off x="5927987" y="2346664"/>
            <a:ext cx="1206500" cy="155025"/>
          </a:xfrm>
          <a:prstGeom prst="rect">
            <a:avLst/>
          </a:prstGeom>
          <a:noFill/>
        </p:spPr>
        <p:txBody>
          <a:bodyPr vert="horz" wrap="square" lIns="0" tIns="0" rIns="0" bIns="0" rtlCol="0" anchor="ctr" anchorCtr="0">
            <a:spAutoFit/>
          </a:bodyPr>
          <a:lstStyle/>
          <a:p>
            <a:r>
              <a:rPr lang="en-US" sz="1000" spc="-6" smtClean="0">
                <a:solidFill>
                  <a:srgbClr val="1F497E"/>
                </a:solidFill>
              </a:rPr>
              <a:t>3/23/2016 - 3/29/2016</a:t>
            </a:r>
            <a:endParaRPr lang="en-US" sz="1000" spc="-6">
              <a:solidFill>
                <a:srgbClr val="1F497E"/>
              </a:solidFill>
            </a:endParaRPr>
          </a:p>
        </p:txBody>
      </p:sp>
      <p:sp>
        <p:nvSpPr>
          <p:cNvPr id="168" name="OTLSHAPE_T_87ee498b9b024e72a9fd4bf0b93a907e_Title"/>
          <p:cNvSpPr txBox="1"/>
          <p:nvPr>
            <p:custDataLst>
              <p:tags r:id="rId99"/>
            </p:custDataLst>
          </p:nvPr>
        </p:nvSpPr>
        <p:spPr>
          <a:xfrm>
            <a:off x="127000" y="2338917"/>
            <a:ext cx="1422400" cy="170519"/>
          </a:xfrm>
          <a:prstGeom prst="rect">
            <a:avLst/>
          </a:prstGeom>
          <a:noFill/>
        </p:spPr>
        <p:txBody>
          <a:bodyPr vert="horz" wrap="square" lIns="0" tIns="0" rIns="0" bIns="0" rtlCol="0" anchor="ctr" anchorCtr="0">
            <a:spAutoFit/>
          </a:bodyPr>
          <a:lstStyle/>
          <a:p>
            <a:r>
              <a:rPr lang="en-US" sz="1100" b="1" spc="-8" smtClean="0">
                <a:solidFill>
                  <a:prstClr val="black"/>
                </a:solidFill>
              </a:rPr>
              <a:t>Delay Line Bench Testing</a:t>
            </a:r>
            <a:endParaRPr lang="en-US" sz="1100" b="1" spc="-8">
              <a:solidFill>
                <a:prstClr val="black"/>
              </a:solidFill>
            </a:endParaRPr>
          </a:p>
        </p:txBody>
      </p:sp>
      <p:sp>
        <p:nvSpPr>
          <p:cNvPr id="169" name="OTLSHAPE_T_3d5524b220ea4232b2aca4dceb1fd24f_Shape"/>
          <p:cNvSpPr/>
          <p:nvPr>
            <p:custDataLst>
              <p:tags r:id="rId100"/>
            </p:custDataLst>
          </p:nvPr>
        </p:nvSpPr>
        <p:spPr>
          <a:xfrm>
            <a:off x="5877187" y="2589276"/>
            <a:ext cx="1320800" cy="203200"/>
          </a:xfrm>
          <a:prstGeom prst="rect">
            <a:avLst/>
          </a:prstGeom>
          <a:solidFill>
            <a:srgbClr val="02B2EE"/>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OTLSHAPE_T_3d5524b220ea4232b2aca4dceb1fd24f_ShapePercentage" hidden="1"/>
          <p:cNvSpPr/>
          <p:nvPr>
            <p:custDataLst>
              <p:tags r:id="rId101"/>
            </p:custDataLst>
          </p:nvPr>
        </p:nvSpPr>
        <p:spPr>
          <a:xfrm>
            <a:off x="5877187" y="25892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OTLSHAPE_T_3d5524b220ea4232b2aca4dceb1fd24f_Duration" hidden="1"/>
          <p:cNvSpPr txBox="1"/>
          <p:nvPr>
            <p:custDataLst>
              <p:tags r:id="rId102"/>
            </p:custDataLst>
          </p:nvPr>
        </p:nvSpPr>
        <p:spPr>
          <a:xfrm>
            <a:off x="0" y="25892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6 days</a:t>
            </a:r>
            <a:endParaRPr lang="en-US" sz="1000">
              <a:solidFill>
                <a:srgbClr val="C0504D"/>
              </a:solidFill>
            </a:endParaRPr>
          </a:p>
        </p:txBody>
      </p:sp>
      <p:sp>
        <p:nvSpPr>
          <p:cNvPr id="172" name="OTLSHAPE_T_3d5524b220ea4232b2aca4dceb1fd24f_TextPercentage" hidden="1"/>
          <p:cNvSpPr txBox="1"/>
          <p:nvPr>
            <p:custDataLst>
              <p:tags r:id="rId103"/>
            </p:custDataLst>
          </p:nvPr>
        </p:nvSpPr>
        <p:spPr>
          <a:xfrm>
            <a:off x="0" y="27443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173" name="OTLSHAPE_T_3d5524b220ea4232b2aca4dceb1fd24f_StartDate" hidden="1"/>
          <p:cNvSpPr txBox="1"/>
          <p:nvPr>
            <p:custDataLst>
              <p:tags r:id="rId104"/>
            </p:custDataLst>
          </p:nvPr>
        </p:nvSpPr>
        <p:spPr>
          <a:xfrm>
            <a:off x="0" y="27443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74" name="OTLSHAPE_T_3d5524b220ea4232b2aca4dceb1fd24f_EndDate" hidden="1"/>
          <p:cNvSpPr txBox="1"/>
          <p:nvPr>
            <p:custDataLst>
              <p:tags r:id="rId105"/>
            </p:custDataLst>
          </p:nvPr>
        </p:nvSpPr>
        <p:spPr>
          <a:xfrm>
            <a:off x="0" y="27443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75" name="OTLSHAPE_T_3d5524b220ea4232b2aca4dceb1fd24f_JoinedDate"/>
          <p:cNvSpPr txBox="1"/>
          <p:nvPr>
            <p:custDataLst>
              <p:tags r:id="rId106"/>
            </p:custDataLst>
          </p:nvPr>
        </p:nvSpPr>
        <p:spPr>
          <a:xfrm>
            <a:off x="7240871" y="2613364"/>
            <a:ext cx="1130300" cy="155025"/>
          </a:xfrm>
          <a:prstGeom prst="rect">
            <a:avLst/>
          </a:prstGeom>
          <a:noFill/>
        </p:spPr>
        <p:txBody>
          <a:bodyPr vert="horz" wrap="square" lIns="0" tIns="0" rIns="0" bIns="0" rtlCol="0" anchor="ctr" anchorCtr="0">
            <a:spAutoFit/>
          </a:bodyPr>
          <a:lstStyle/>
          <a:p>
            <a:r>
              <a:rPr lang="en-US" sz="1000" spc="-6" smtClean="0">
                <a:solidFill>
                  <a:srgbClr val="1F497E"/>
                </a:solidFill>
              </a:rPr>
              <a:t>3/30/2016 - 4/4/2016</a:t>
            </a:r>
            <a:endParaRPr lang="en-US" sz="1000" spc="-6">
              <a:solidFill>
                <a:srgbClr val="1F497E"/>
              </a:solidFill>
            </a:endParaRPr>
          </a:p>
        </p:txBody>
      </p:sp>
      <p:sp>
        <p:nvSpPr>
          <p:cNvPr id="176" name="OTLSHAPE_T_3d5524b220ea4232b2aca4dceb1fd24f_Title"/>
          <p:cNvSpPr txBox="1"/>
          <p:nvPr>
            <p:custDataLst>
              <p:tags r:id="rId107"/>
            </p:custDataLst>
          </p:nvPr>
        </p:nvSpPr>
        <p:spPr>
          <a:xfrm>
            <a:off x="127000" y="2605617"/>
            <a:ext cx="977900" cy="170519"/>
          </a:xfrm>
          <a:prstGeom prst="rect">
            <a:avLst/>
          </a:prstGeom>
          <a:noFill/>
        </p:spPr>
        <p:txBody>
          <a:bodyPr vert="horz" wrap="square" lIns="0" tIns="0" rIns="0" bIns="0" rtlCol="0" anchor="ctr" anchorCtr="0">
            <a:spAutoFit/>
          </a:bodyPr>
          <a:lstStyle/>
          <a:p>
            <a:r>
              <a:rPr lang="en-US" sz="1100" b="1" spc="-12" smtClean="0">
                <a:solidFill>
                  <a:prstClr val="black"/>
                </a:solidFill>
              </a:rPr>
              <a:t>RF Range Testing</a:t>
            </a:r>
            <a:endParaRPr lang="en-US" sz="1100" b="1" spc="-12">
              <a:solidFill>
                <a:prstClr val="black"/>
              </a:solidFill>
            </a:endParaRPr>
          </a:p>
        </p:txBody>
      </p:sp>
      <p:sp>
        <p:nvSpPr>
          <p:cNvPr id="177" name="OTLSHAPE_T_73a753fc3eb04cce8a74f5f2ee475fdf_Shape"/>
          <p:cNvSpPr/>
          <p:nvPr>
            <p:custDataLst>
              <p:tags r:id="rId108"/>
            </p:custDataLst>
          </p:nvPr>
        </p:nvSpPr>
        <p:spPr>
          <a:xfrm>
            <a:off x="5877187" y="2855976"/>
            <a:ext cx="1320800" cy="203200"/>
          </a:xfrm>
          <a:prstGeom prst="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8" name="OTLSHAPE_T_73a753fc3eb04cce8a74f5f2ee475fdf_ShapePercentage" hidden="1"/>
          <p:cNvSpPr/>
          <p:nvPr>
            <p:custDataLst>
              <p:tags r:id="rId109"/>
            </p:custDataLst>
          </p:nvPr>
        </p:nvSpPr>
        <p:spPr>
          <a:xfrm>
            <a:off x="5877187" y="28559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 name="OTLSHAPE_T_73a753fc3eb04cce8a74f5f2ee475fdf_Duration" hidden="1"/>
          <p:cNvSpPr txBox="1"/>
          <p:nvPr>
            <p:custDataLst>
              <p:tags r:id="rId110"/>
            </p:custDataLst>
          </p:nvPr>
        </p:nvSpPr>
        <p:spPr>
          <a:xfrm>
            <a:off x="0" y="28559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6 days</a:t>
            </a:r>
            <a:endParaRPr lang="en-US" sz="1000">
              <a:solidFill>
                <a:srgbClr val="C0504D"/>
              </a:solidFill>
            </a:endParaRPr>
          </a:p>
        </p:txBody>
      </p:sp>
      <p:sp>
        <p:nvSpPr>
          <p:cNvPr id="180" name="OTLSHAPE_T_73a753fc3eb04cce8a74f5f2ee475fdf_TextPercentage" hidden="1"/>
          <p:cNvSpPr txBox="1"/>
          <p:nvPr>
            <p:custDataLst>
              <p:tags r:id="rId111"/>
            </p:custDataLst>
          </p:nvPr>
        </p:nvSpPr>
        <p:spPr>
          <a:xfrm>
            <a:off x="0" y="30110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181" name="OTLSHAPE_T_73a753fc3eb04cce8a74f5f2ee475fdf_StartDate" hidden="1"/>
          <p:cNvSpPr txBox="1"/>
          <p:nvPr>
            <p:custDataLst>
              <p:tags r:id="rId112"/>
            </p:custDataLst>
          </p:nvPr>
        </p:nvSpPr>
        <p:spPr>
          <a:xfrm>
            <a:off x="0" y="30110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83" name="OTLSHAPE_T_73a753fc3eb04cce8a74f5f2ee475fdf_EndDate" hidden="1"/>
          <p:cNvSpPr txBox="1"/>
          <p:nvPr>
            <p:custDataLst>
              <p:tags r:id="rId113"/>
            </p:custDataLst>
          </p:nvPr>
        </p:nvSpPr>
        <p:spPr>
          <a:xfrm>
            <a:off x="0" y="30110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84" name="OTLSHAPE_T_73a753fc3eb04cce8a74f5f2ee475fdf_JoinedDate"/>
          <p:cNvSpPr txBox="1"/>
          <p:nvPr>
            <p:custDataLst>
              <p:tags r:id="rId114"/>
            </p:custDataLst>
          </p:nvPr>
        </p:nvSpPr>
        <p:spPr>
          <a:xfrm>
            <a:off x="7240871" y="2880064"/>
            <a:ext cx="1130300" cy="155025"/>
          </a:xfrm>
          <a:prstGeom prst="rect">
            <a:avLst/>
          </a:prstGeom>
          <a:noFill/>
        </p:spPr>
        <p:txBody>
          <a:bodyPr vert="horz" wrap="square" lIns="0" tIns="0" rIns="0" bIns="0" rtlCol="0" anchor="ctr" anchorCtr="0">
            <a:spAutoFit/>
          </a:bodyPr>
          <a:lstStyle/>
          <a:p>
            <a:r>
              <a:rPr lang="en-US" sz="1000" spc="-6" smtClean="0">
                <a:solidFill>
                  <a:srgbClr val="1F497E"/>
                </a:solidFill>
              </a:rPr>
              <a:t>3/30/2016 - 4/4/2016</a:t>
            </a:r>
            <a:endParaRPr lang="en-US" sz="1000" spc="-6">
              <a:solidFill>
                <a:srgbClr val="1F497E"/>
              </a:solidFill>
            </a:endParaRPr>
          </a:p>
        </p:txBody>
      </p:sp>
      <p:sp>
        <p:nvSpPr>
          <p:cNvPr id="185" name="OTLSHAPE_T_73a753fc3eb04cce8a74f5f2ee475fdf_Title"/>
          <p:cNvSpPr txBox="1"/>
          <p:nvPr>
            <p:custDataLst>
              <p:tags r:id="rId115"/>
            </p:custDataLst>
          </p:nvPr>
        </p:nvSpPr>
        <p:spPr>
          <a:xfrm>
            <a:off x="127000" y="2872317"/>
            <a:ext cx="3098800" cy="170519"/>
          </a:xfrm>
          <a:prstGeom prst="rect">
            <a:avLst/>
          </a:prstGeom>
          <a:noFill/>
        </p:spPr>
        <p:txBody>
          <a:bodyPr vert="horz" wrap="square" lIns="0" tIns="0" rIns="0" bIns="0" rtlCol="0" anchor="ctr" anchorCtr="0">
            <a:spAutoFit/>
          </a:bodyPr>
          <a:lstStyle/>
          <a:p>
            <a:r>
              <a:rPr lang="en-US" sz="1100" b="1" spc="-6" dirty="0" smtClean="0">
                <a:solidFill>
                  <a:prstClr val="black"/>
                </a:solidFill>
              </a:rPr>
              <a:t>Neural Network Development &amp; Testing (</a:t>
            </a:r>
            <a:r>
              <a:rPr lang="en-US" sz="1100" b="1" spc="-6" dirty="0" err="1" smtClean="0">
                <a:solidFill>
                  <a:prstClr val="black"/>
                </a:solidFill>
              </a:rPr>
              <a:t>Strech</a:t>
            </a:r>
            <a:r>
              <a:rPr lang="en-US" sz="1100" b="1" spc="-6" dirty="0" smtClean="0">
                <a:solidFill>
                  <a:prstClr val="black"/>
                </a:solidFill>
              </a:rPr>
              <a:t> Goal)</a:t>
            </a:r>
            <a:endParaRPr lang="en-US" sz="1100" b="1" spc="-6" dirty="0">
              <a:solidFill>
                <a:prstClr val="black"/>
              </a:solidFill>
            </a:endParaRPr>
          </a:p>
        </p:txBody>
      </p:sp>
      <p:sp>
        <p:nvSpPr>
          <p:cNvPr id="186" name="OTLSHAPE_T_84fc15cab39b46c38121e4467fd8f4f6_Shape"/>
          <p:cNvSpPr/>
          <p:nvPr>
            <p:custDataLst>
              <p:tags r:id="rId116"/>
            </p:custDataLst>
          </p:nvPr>
        </p:nvSpPr>
        <p:spPr>
          <a:xfrm>
            <a:off x="7190071" y="3122676"/>
            <a:ext cx="876300" cy="203200"/>
          </a:xfrm>
          <a:prstGeom prst="rect">
            <a:avLst/>
          </a:prstGeom>
          <a:solidFill>
            <a:srgbClr val="6F3198"/>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7" name="OTLSHAPE_T_84fc15cab39b46c38121e4467fd8f4f6_ShapePercentage" hidden="1"/>
          <p:cNvSpPr/>
          <p:nvPr>
            <p:custDataLst>
              <p:tags r:id="rId117"/>
            </p:custDataLst>
          </p:nvPr>
        </p:nvSpPr>
        <p:spPr>
          <a:xfrm>
            <a:off x="7190071" y="31226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8" name="OTLSHAPE_T_84fc15cab39b46c38121e4467fd8f4f6_Duration" hidden="1"/>
          <p:cNvSpPr txBox="1"/>
          <p:nvPr>
            <p:custDataLst>
              <p:tags r:id="rId118"/>
            </p:custDataLst>
          </p:nvPr>
        </p:nvSpPr>
        <p:spPr>
          <a:xfrm>
            <a:off x="0" y="31226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4 days</a:t>
            </a:r>
            <a:endParaRPr lang="en-US" sz="1000">
              <a:solidFill>
                <a:srgbClr val="C0504D"/>
              </a:solidFill>
            </a:endParaRPr>
          </a:p>
        </p:txBody>
      </p:sp>
      <p:sp>
        <p:nvSpPr>
          <p:cNvPr id="189" name="OTLSHAPE_T_84fc15cab39b46c38121e4467fd8f4f6_TextPercentage" hidden="1"/>
          <p:cNvSpPr txBox="1"/>
          <p:nvPr>
            <p:custDataLst>
              <p:tags r:id="rId119"/>
            </p:custDataLst>
          </p:nvPr>
        </p:nvSpPr>
        <p:spPr>
          <a:xfrm>
            <a:off x="0" y="32777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190" name="OTLSHAPE_T_84fc15cab39b46c38121e4467fd8f4f6_StartDate" hidden="1"/>
          <p:cNvSpPr txBox="1"/>
          <p:nvPr>
            <p:custDataLst>
              <p:tags r:id="rId120"/>
            </p:custDataLst>
          </p:nvPr>
        </p:nvSpPr>
        <p:spPr>
          <a:xfrm>
            <a:off x="0" y="32777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191" name="OTLSHAPE_T_84fc15cab39b46c38121e4467fd8f4f6_EndDate" hidden="1"/>
          <p:cNvSpPr txBox="1"/>
          <p:nvPr>
            <p:custDataLst>
              <p:tags r:id="rId121"/>
            </p:custDataLst>
          </p:nvPr>
        </p:nvSpPr>
        <p:spPr>
          <a:xfrm>
            <a:off x="0" y="32777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4672" name="OTLSHAPE_T_84fc15cab39b46c38121e4467fd8f4f6_JoinedDate"/>
          <p:cNvSpPr txBox="1"/>
          <p:nvPr>
            <p:custDataLst>
              <p:tags r:id="rId122"/>
            </p:custDataLst>
          </p:nvPr>
        </p:nvSpPr>
        <p:spPr>
          <a:xfrm>
            <a:off x="8116127" y="3146764"/>
            <a:ext cx="1066800" cy="155025"/>
          </a:xfrm>
          <a:prstGeom prst="rect">
            <a:avLst/>
          </a:prstGeom>
          <a:noFill/>
        </p:spPr>
        <p:txBody>
          <a:bodyPr vert="horz" wrap="square" lIns="0" tIns="0" rIns="0" bIns="0" rtlCol="0" anchor="ctr" anchorCtr="0">
            <a:spAutoFit/>
          </a:bodyPr>
          <a:lstStyle/>
          <a:p>
            <a:r>
              <a:rPr lang="en-US" sz="1000" spc="-6" smtClean="0">
                <a:solidFill>
                  <a:srgbClr val="1F497E"/>
                </a:solidFill>
              </a:rPr>
              <a:t>4/5/2016 - 4/8/2016</a:t>
            </a:r>
            <a:endParaRPr lang="en-US" sz="1000" spc="-6">
              <a:solidFill>
                <a:srgbClr val="1F497E"/>
              </a:solidFill>
            </a:endParaRPr>
          </a:p>
        </p:txBody>
      </p:sp>
      <p:sp>
        <p:nvSpPr>
          <p:cNvPr id="4673" name="OTLSHAPE_T_84fc15cab39b46c38121e4467fd8f4f6_Title"/>
          <p:cNvSpPr txBox="1"/>
          <p:nvPr>
            <p:custDataLst>
              <p:tags r:id="rId123"/>
            </p:custDataLst>
          </p:nvPr>
        </p:nvSpPr>
        <p:spPr>
          <a:xfrm>
            <a:off x="127000" y="3139017"/>
            <a:ext cx="1841500" cy="170519"/>
          </a:xfrm>
          <a:prstGeom prst="rect">
            <a:avLst/>
          </a:prstGeom>
          <a:noFill/>
        </p:spPr>
        <p:txBody>
          <a:bodyPr vert="horz" wrap="square" lIns="0" tIns="0" rIns="0" bIns="0" rtlCol="0" anchor="ctr" anchorCtr="0">
            <a:spAutoFit/>
          </a:bodyPr>
          <a:lstStyle/>
          <a:p>
            <a:r>
              <a:rPr lang="en-US" sz="1100" b="1" spc="-4" smtClean="0">
                <a:solidFill>
                  <a:prstClr val="black"/>
                </a:solidFill>
              </a:rPr>
              <a:t>Data Documentation &amp; Analysis</a:t>
            </a:r>
            <a:endParaRPr lang="en-US" sz="1100" b="1" spc="-4">
              <a:solidFill>
                <a:prstClr val="black"/>
              </a:solidFill>
            </a:endParaRPr>
          </a:p>
        </p:txBody>
      </p:sp>
      <p:sp>
        <p:nvSpPr>
          <p:cNvPr id="4674" name="OTLSHAPE_T_3b7ef35bcf9f4146aee2d0df24fa28e7_Shape"/>
          <p:cNvSpPr/>
          <p:nvPr>
            <p:custDataLst>
              <p:tags r:id="rId124"/>
            </p:custDataLst>
          </p:nvPr>
        </p:nvSpPr>
        <p:spPr>
          <a:xfrm>
            <a:off x="8502955" y="3389376"/>
            <a:ext cx="1104900" cy="203200"/>
          </a:xfrm>
          <a:prstGeom prst="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75" name="OTLSHAPE_T_3b7ef35bcf9f4146aee2d0df24fa28e7_ShapePercentage" hidden="1"/>
          <p:cNvSpPr/>
          <p:nvPr>
            <p:custDataLst>
              <p:tags r:id="rId125"/>
            </p:custDataLst>
          </p:nvPr>
        </p:nvSpPr>
        <p:spPr>
          <a:xfrm>
            <a:off x="8502955" y="338937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76" name="OTLSHAPE_T_3b7ef35bcf9f4146aee2d0df24fa28e7_Duration" hidden="1"/>
          <p:cNvSpPr txBox="1"/>
          <p:nvPr>
            <p:custDataLst>
              <p:tags r:id="rId126"/>
            </p:custDataLst>
          </p:nvPr>
        </p:nvSpPr>
        <p:spPr>
          <a:xfrm>
            <a:off x="0" y="3389376"/>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rPr>
              <a:t>5 days</a:t>
            </a:r>
            <a:endParaRPr lang="en-US" sz="1000">
              <a:solidFill>
                <a:srgbClr val="C0504D"/>
              </a:solidFill>
            </a:endParaRPr>
          </a:p>
        </p:txBody>
      </p:sp>
      <p:sp>
        <p:nvSpPr>
          <p:cNvPr id="4677" name="OTLSHAPE_T_3b7ef35bcf9f4146aee2d0df24fa28e7_TextPercentage" hidden="1"/>
          <p:cNvSpPr txBox="1"/>
          <p:nvPr>
            <p:custDataLst>
              <p:tags r:id="rId127"/>
            </p:custDataLst>
          </p:nvPr>
        </p:nvSpPr>
        <p:spPr>
          <a:xfrm>
            <a:off x="0" y="3544401"/>
            <a:ext cx="0" cy="153888"/>
          </a:xfrm>
          <a:prstGeom prst="rect">
            <a:avLst/>
          </a:prstGeom>
          <a:noFill/>
        </p:spPr>
        <p:txBody>
          <a:bodyPr vert="horz" wrap="square" lIns="0" tIns="0" rIns="0" bIns="0" rtlCol="0" anchor="ctr" anchorCtr="0">
            <a:spAutoFit/>
          </a:bodyPr>
          <a:lstStyle/>
          <a:p>
            <a:pPr algn="ctr"/>
            <a:endParaRPr lang="en-US" sz="1000">
              <a:solidFill>
                <a:srgbClr val="C0504D"/>
              </a:solidFill>
            </a:endParaRPr>
          </a:p>
        </p:txBody>
      </p:sp>
      <p:sp>
        <p:nvSpPr>
          <p:cNvPr id="4678" name="OTLSHAPE_T_3b7ef35bcf9f4146aee2d0df24fa28e7_StartDate" hidden="1"/>
          <p:cNvSpPr txBox="1"/>
          <p:nvPr>
            <p:custDataLst>
              <p:tags r:id="rId128"/>
            </p:custDataLst>
          </p:nvPr>
        </p:nvSpPr>
        <p:spPr>
          <a:xfrm>
            <a:off x="0" y="35444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4679" name="OTLSHAPE_T_3b7ef35bcf9f4146aee2d0df24fa28e7_EndDate" hidden="1"/>
          <p:cNvSpPr txBox="1"/>
          <p:nvPr>
            <p:custDataLst>
              <p:tags r:id="rId129"/>
            </p:custDataLst>
          </p:nvPr>
        </p:nvSpPr>
        <p:spPr>
          <a:xfrm>
            <a:off x="0" y="3544401"/>
            <a:ext cx="0" cy="153888"/>
          </a:xfrm>
          <a:prstGeom prst="rect">
            <a:avLst/>
          </a:prstGeom>
          <a:noFill/>
        </p:spPr>
        <p:txBody>
          <a:bodyPr vert="horz" wrap="square" lIns="0" tIns="0" rIns="0" bIns="0" rtlCol="0" anchor="ctr" anchorCtr="0">
            <a:spAutoFit/>
          </a:bodyPr>
          <a:lstStyle/>
          <a:p>
            <a:pPr algn="ctr"/>
            <a:endParaRPr lang="en-US" sz="1000">
              <a:solidFill>
                <a:srgbClr val="1F497E"/>
              </a:solidFill>
            </a:endParaRPr>
          </a:p>
        </p:txBody>
      </p:sp>
      <p:sp>
        <p:nvSpPr>
          <p:cNvPr id="4680" name="OTLSHAPE_T_3b7ef35bcf9f4146aee2d0df24fa28e7_JoinedDate"/>
          <p:cNvSpPr txBox="1"/>
          <p:nvPr>
            <p:custDataLst>
              <p:tags r:id="rId130"/>
            </p:custDataLst>
          </p:nvPr>
        </p:nvSpPr>
        <p:spPr>
          <a:xfrm>
            <a:off x="9647825" y="3413464"/>
            <a:ext cx="1206500" cy="155025"/>
          </a:xfrm>
          <a:prstGeom prst="rect">
            <a:avLst/>
          </a:prstGeom>
          <a:noFill/>
        </p:spPr>
        <p:txBody>
          <a:bodyPr vert="horz" wrap="square" lIns="0" tIns="0" rIns="0" bIns="0" rtlCol="0" anchor="ctr" anchorCtr="0">
            <a:spAutoFit/>
          </a:bodyPr>
          <a:lstStyle/>
          <a:p>
            <a:r>
              <a:rPr lang="en-US" sz="1000" spc="-6" smtClean="0">
                <a:solidFill>
                  <a:srgbClr val="1F497E"/>
                </a:solidFill>
              </a:rPr>
              <a:t>4/11/2016 - 4/15/2016</a:t>
            </a:r>
            <a:endParaRPr lang="en-US" sz="1000" spc="-6">
              <a:solidFill>
                <a:srgbClr val="1F497E"/>
              </a:solidFill>
            </a:endParaRPr>
          </a:p>
        </p:txBody>
      </p:sp>
      <p:sp>
        <p:nvSpPr>
          <p:cNvPr id="4681" name="OTLSHAPE_T_3b7ef35bcf9f4146aee2d0df24fa28e7_Title"/>
          <p:cNvSpPr txBox="1"/>
          <p:nvPr>
            <p:custDataLst>
              <p:tags r:id="rId131"/>
            </p:custDataLst>
          </p:nvPr>
        </p:nvSpPr>
        <p:spPr>
          <a:xfrm>
            <a:off x="127000" y="3405717"/>
            <a:ext cx="1816100" cy="170519"/>
          </a:xfrm>
          <a:prstGeom prst="rect">
            <a:avLst/>
          </a:prstGeom>
          <a:noFill/>
        </p:spPr>
        <p:txBody>
          <a:bodyPr vert="horz" wrap="square" lIns="0" tIns="0" rIns="0" bIns="0" rtlCol="0" anchor="ctr" anchorCtr="0">
            <a:spAutoFit/>
          </a:bodyPr>
          <a:lstStyle/>
          <a:p>
            <a:r>
              <a:rPr lang="en-US" sz="1100" b="1" spc="-4" smtClean="0">
                <a:solidFill>
                  <a:prstClr val="black"/>
                </a:solidFill>
              </a:rPr>
              <a:t>Closure &amp; Gen III Hand-Off Plan</a:t>
            </a:r>
            <a:endParaRPr lang="en-US" sz="1100" b="1" spc="-4">
              <a:solidFill>
                <a:prstClr val="black"/>
              </a:solidFill>
            </a:endParaRPr>
          </a:p>
        </p:txBody>
      </p:sp>
      <p:sp>
        <p:nvSpPr>
          <p:cNvPr id="182" name="Title 1"/>
          <p:cNvSpPr>
            <a:spLocks noGrp="1"/>
          </p:cNvSpPr>
          <p:nvPr/>
        </p:nvSpPr>
        <p:spPr>
          <a:xfrm>
            <a:off x="2366987" y="224500"/>
            <a:ext cx="7386615" cy="760751"/>
          </a:xfrm>
          <a:prstGeom prst="rect">
            <a:avLst/>
          </a:prstGeom>
          <a:effectLst>
            <a:innerShdw blurRad="63500" dist="50800" dir="5400000">
              <a:prstClr val="black">
                <a:alpha val="50000"/>
              </a:prstClr>
            </a:innerShdw>
          </a:effectLst>
        </p:spPr>
        <p:txBody>
          <a:bodyPr vert="horz" lIns="91440" tIns="45720" rIns="91440" bIns="45720" rtlCol="0" anchor="b">
            <a:normAutofit fontScale="92500" lnSpcReduction="10000"/>
          </a:bodyPr>
          <a:lstStyle>
            <a:lvl1pPr algn="l" defTabSz="914400" rtl="0" eaLnBrk="1" latinLnBrk="0" hangingPunct="1">
              <a:spcBef>
                <a:spcPct val="0"/>
              </a:spcBef>
              <a:buNone/>
              <a:defRPr sz="3600" kern="1200">
                <a:solidFill>
                  <a:schemeClr val="bg1"/>
                </a:solidFill>
                <a:latin typeface="+mj-lt"/>
                <a:ea typeface="+mj-ea"/>
                <a:cs typeface="+mj-cs"/>
              </a:defRPr>
            </a:lvl1pPr>
          </a:lstStyle>
          <a:p>
            <a:pPr algn="ctr"/>
            <a:r>
              <a:rPr lang="en-US" sz="2400" b="1" dirty="0" smtClean="0">
                <a:solidFill>
                  <a:srgbClr val="0D3DA5"/>
                </a:solidFill>
                <a:effectLst>
                  <a:innerShdw blurRad="63500" dist="50800" dir="2700000">
                    <a:prstClr val="black">
                      <a:alpha val="50000"/>
                    </a:prstClr>
                  </a:innerShdw>
                </a:effectLst>
                <a:latin typeface="Calibri"/>
              </a:rPr>
              <a:t>FAMU/FSU COE Synthetic Aperture Radar </a:t>
            </a:r>
          </a:p>
          <a:p>
            <a:pPr algn="ctr"/>
            <a:r>
              <a:rPr lang="en-US" sz="2400" b="1" dirty="0" smtClean="0">
                <a:solidFill>
                  <a:srgbClr val="0D3DA5"/>
                </a:solidFill>
                <a:effectLst>
                  <a:innerShdw blurRad="63500" dist="50800" dir="2700000">
                    <a:prstClr val="black">
                      <a:alpha val="50000"/>
                    </a:prstClr>
                  </a:innerShdw>
                </a:effectLst>
                <a:latin typeface="Calibri"/>
              </a:rPr>
              <a:t>Spring 2016 Timeline</a:t>
            </a:r>
            <a:endParaRPr lang="en-US" sz="2400" b="1" dirty="0">
              <a:solidFill>
                <a:srgbClr val="0D3DA5"/>
              </a:solidFill>
              <a:effectLst>
                <a:innerShdw blurRad="63500" dist="50800" dir="2700000">
                  <a:prstClr val="black">
                    <a:alpha val="50000"/>
                  </a:prstClr>
                </a:innerShdw>
              </a:effectLst>
              <a:latin typeface="Calibri"/>
            </a:endParaRPr>
          </a:p>
        </p:txBody>
      </p:sp>
      <p:pic>
        <p:nvPicPr>
          <p:cNvPr id="133" name="Picture 5"/>
          <p:cNvPicPr>
            <a:picLocks noChangeAspect="1" noChangeArrowheads="1"/>
          </p:cNvPicPr>
          <p:nvPr/>
        </p:nvPicPr>
        <p:blipFill>
          <a:blip r:embed="rId133" cstate="print">
            <a:extLst>
              <a:ext uri="{28A0092B-C50C-407E-A947-70E740481C1C}">
                <a14:useLocalDpi xmlns:a14="http://schemas.microsoft.com/office/drawing/2010/main" val="0"/>
              </a:ext>
            </a:extLst>
          </a:blip>
          <a:srcRect/>
          <a:stretch>
            <a:fillRect/>
          </a:stretch>
        </p:blipFill>
        <p:spPr bwMode="auto">
          <a:xfrm>
            <a:off x="11156785" y="187083"/>
            <a:ext cx="779106" cy="760751"/>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6"/>
          <p:cNvPicPr>
            <a:picLocks noChangeAspect="1" noChangeArrowheads="1"/>
          </p:cNvPicPr>
          <p:nvPr/>
        </p:nvPicPr>
        <p:blipFill>
          <a:blip r:embed="rId134" cstate="print">
            <a:extLst>
              <a:ext uri="{28A0092B-C50C-407E-A947-70E740481C1C}">
                <a14:useLocalDpi xmlns:a14="http://schemas.microsoft.com/office/drawing/2010/main" val="0"/>
              </a:ext>
            </a:extLst>
          </a:blip>
          <a:srcRect/>
          <a:stretch>
            <a:fillRect/>
          </a:stretch>
        </p:blipFill>
        <p:spPr bwMode="auto">
          <a:xfrm>
            <a:off x="126475" y="181604"/>
            <a:ext cx="837330" cy="79765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ttp://omed.gatech.edu/redux/wp-content/uploads/2013/12/NorthropGrumman-blue.jpg"/>
          <p:cNvPicPr>
            <a:picLocks noChangeAspect="1" noChangeArrowheads="1"/>
          </p:cNvPicPr>
          <p:nvPr/>
        </p:nvPicPr>
        <p:blipFill>
          <a:blip r:embed="rId135" cstate="print">
            <a:extLst>
              <a:ext uri="{28A0092B-C50C-407E-A947-70E740481C1C}">
                <a14:useLocalDpi xmlns:a14="http://schemas.microsoft.com/office/drawing/2010/main" val="0"/>
              </a:ext>
            </a:extLst>
          </a:blip>
          <a:srcRect/>
          <a:stretch>
            <a:fillRect/>
          </a:stretch>
        </p:blipFill>
        <p:spPr bwMode="auto">
          <a:xfrm>
            <a:off x="10165611" y="6379579"/>
            <a:ext cx="1770280" cy="3588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84572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971115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1"/>
          </p:nvPr>
        </p:nvSpPr>
        <p:spPr/>
        <p:txBody>
          <a:bodyPr/>
          <a:lstStyle/>
          <a:p>
            <a:r>
              <a:rPr lang="en-US" smtClean="0"/>
              <a:t>SAR Imager Team</a:t>
            </a:r>
            <a:endParaRPr lang="en-US"/>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rgbClr val="FFFFFF"/>
                </a:solidFill>
                <a:latin typeface="Calibri"/>
                <a:ea typeface="Calibri"/>
                <a:cs typeface="Calibri"/>
                <a:sym typeface="Calibri"/>
              </a:rPr>
              <a:t>5</a:t>
            </a:fld>
            <a:endParaRPr lang="en-US" sz="1050" b="0" i="0" u="none" strike="noStrike" cap="none">
              <a:solidFill>
                <a:srgbClr val="FFFFFF"/>
              </a:solidFill>
              <a:latin typeface="Calibri"/>
              <a:ea typeface="Calibri"/>
              <a:cs typeface="Calibri"/>
              <a:sym typeface="Calibri"/>
            </a:endParaRPr>
          </a:p>
        </p:txBody>
      </p:sp>
      <p:pic>
        <p:nvPicPr>
          <p:cNvPr id="6" name="Picture 5"/>
          <p:cNvPicPr>
            <a:picLocks noChangeAspect="1"/>
          </p:cNvPicPr>
          <p:nvPr/>
        </p:nvPicPr>
        <p:blipFill>
          <a:blip r:embed="rId2"/>
          <a:stretch>
            <a:fillRect/>
          </a:stretch>
        </p:blipFill>
        <p:spPr>
          <a:xfrm>
            <a:off x="1061202" y="1116597"/>
            <a:ext cx="10656219" cy="647700"/>
          </a:xfrm>
          <a:prstGeom prst="rect">
            <a:avLst/>
          </a:prstGeom>
        </p:spPr>
      </p:pic>
      <p:cxnSp>
        <p:nvCxnSpPr>
          <p:cNvPr id="96" name="Straight Connector 95"/>
          <p:cNvCxnSpPr/>
          <p:nvPr/>
        </p:nvCxnSpPr>
        <p:spPr>
          <a:xfrm>
            <a:off x="3035626" y="546104"/>
            <a:ext cx="0" cy="5054600"/>
          </a:xfrm>
          <a:prstGeom prst="line">
            <a:avLst/>
          </a:prstGeom>
          <a:noFill/>
          <a:ln w="6350" cap="flat" cmpd="sng" algn="ctr">
            <a:solidFill>
              <a:srgbClr val="5B9BD5"/>
            </a:solidFill>
            <a:prstDash val="solid"/>
            <a:miter lim="800000"/>
          </a:ln>
          <a:effectLst/>
        </p:spPr>
      </p:cxnSp>
      <p:sp>
        <p:nvSpPr>
          <p:cNvPr id="97" name="Isosceles Triangle 96"/>
          <p:cNvSpPr/>
          <p:nvPr/>
        </p:nvSpPr>
        <p:spPr>
          <a:xfrm rot="16200000">
            <a:off x="3108569" y="604068"/>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8" name="Explosion 1 97"/>
          <p:cNvSpPr/>
          <p:nvPr/>
        </p:nvSpPr>
        <p:spPr>
          <a:xfrm>
            <a:off x="10193867" y="2931425"/>
            <a:ext cx="397933" cy="414866"/>
          </a:xfrm>
          <a:prstGeom prst="irregularSeal1">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cxnSp>
        <p:nvCxnSpPr>
          <p:cNvPr id="99" name="Straight Arrow Connector 98"/>
          <p:cNvCxnSpPr>
            <a:stCxn id="97" idx="3"/>
            <a:endCxn id="98" idx="1"/>
          </p:cNvCxnSpPr>
          <p:nvPr/>
        </p:nvCxnSpPr>
        <p:spPr>
          <a:xfrm>
            <a:off x="3691467" y="931989"/>
            <a:ext cx="6502400" cy="2164902"/>
          </a:xfrm>
          <a:prstGeom prst="straightConnector1">
            <a:avLst/>
          </a:prstGeom>
          <a:noFill/>
          <a:ln w="6350" cap="flat" cmpd="sng" algn="ctr">
            <a:solidFill>
              <a:srgbClr val="5B9BD5"/>
            </a:solidFill>
            <a:prstDash val="solid"/>
            <a:miter lim="800000"/>
            <a:tailEnd type="stealth" w="lg" len="lg"/>
          </a:ln>
          <a:effectLst/>
        </p:spPr>
      </p:cxnSp>
      <p:cxnSp>
        <p:nvCxnSpPr>
          <p:cNvPr id="100" name="Straight Arrow Connector 99"/>
          <p:cNvCxnSpPr>
            <a:stCxn id="98" idx="1"/>
            <a:endCxn id="102" idx="3"/>
          </p:cNvCxnSpPr>
          <p:nvPr/>
        </p:nvCxnSpPr>
        <p:spPr>
          <a:xfrm flipH="1">
            <a:off x="3691467" y="3096891"/>
            <a:ext cx="6502400" cy="2248837"/>
          </a:xfrm>
          <a:prstGeom prst="straightConnector1">
            <a:avLst/>
          </a:prstGeom>
          <a:noFill/>
          <a:ln w="6350" cap="flat" cmpd="sng" algn="ctr">
            <a:solidFill>
              <a:srgbClr val="5B9BD5"/>
            </a:solidFill>
            <a:prstDash val="solid"/>
            <a:miter lim="800000"/>
            <a:tailEnd type="stealth"/>
          </a:ln>
          <a:effectLst/>
        </p:spPr>
      </p:cxnSp>
      <p:sp>
        <p:nvSpPr>
          <p:cNvPr id="101" name="Isosceles Triangle 100"/>
          <p:cNvSpPr/>
          <p:nvPr/>
        </p:nvSpPr>
        <p:spPr>
          <a:xfrm rot="16200000">
            <a:off x="2390890" y="2655047"/>
            <a:ext cx="2296048" cy="967621"/>
          </a:xfrm>
          <a:prstGeom prst="triangle">
            <a:avLst/>
          </a:prstGeom>
          <a:pattFill prst="ltUpDiag">
            <a:fgClr>
              <a:srgbClr val="5B9BD5"/>
            </a:fgClr>
            <a:bgClr>
              <a:sysClr val="window" lastClr="FFFFFF"/>
            </a:bgClr>
          </a:pattFill>
          <a:ln w="12700" cap="flat" cmpd="sng" algn="ctr">
            <a:solidFill>
              <a:srgbClr val="5B9BD5">
                <a:shade val="50000"/>
              </a:srgbClr>
            </a:solidFill>
            <a:prstDash val="dash"/>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w="0">
                  <a:solidFill>
                    <a:prstClr val="black"/>
                  </a:solid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TX / RX</a:t>
            </a:r>
            <a:endParaRPr kumimoji="0" lang="en-US" sz="1000" b="1" i="0" u="none" strike="noStrike" kern="1200" cap="none" spc="0" normalizeH="0" baseline="0" noProof="0" dirty="0" smtClean="0">
              <a:ln w="0">
                <a:solidFill>
                  <a:prstClr val="black"/>
                </a:solidFill>
              </a:ln>
              <a:solidFill>
                <a:prstClr val="black"/>
              </a:solidFill>
              <a:effectLst/>
              <a:uLnTx/>
              <a:uFillTx/>
              <a:latin typeface="Calibri" panose="020F0502020204030204"/>
              <a:ea typeface="+mn-ea"/>
              <a:cs typeface="+mn-cs"/>
            </a:endParaRPr>
          </a:p>
        </p:txBody>
      </p:sp>
      <p:sp>
        <p:nvSpPr>
          <p:cNvPr id="102" name="Isosceles Triangle 101"/>
          <p:cNvSpPr/>
          <p:nvPr/>
        </p:nvSpPr>
        <p:spPr>
          <a:xfrm rot="16200000">
            <a:off x="3108569" y="5017807"/>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cxnSp>
        <p:nvCxnSpPr>
          <p:cNvPr id="103" name="Straight Connector 102"/>
          <p:cNvCxnSpPr>
            <a:stCxn id="101" idx="3"/>
            <a:endCxn id="98" idx="1"/>
          </p:cNvCxnSpPr>
          <p:nvPr/>
        </p:nvCxnSpPr>
        <p:spPr>
          <a:xfrm flipV="1">
            <a:off x="4022725" y="3096891"/>
            <a:ext cx="6171142" cy="41967"/>
          </a:xfrm>
          <a:prstGeom prst="line">
            <a:avLst/>
          </a:prstGeom>
          <a:noFill/>
          <a:ln w="6350" cap="flat" cmpd="sng" algn="ctr">
            <a:solidFill>
              <a:srgbClr val="5B9BD5"/>
            </a:solidFill>
            <a:prstDash val="dash"/>
            <a:miter lim="800000"/>
          </a:ln>
          <a:effectLst/>
        </p:spPr>
      </p:cxnSp>
      <p:sp>
        <p:nvSpPr>
          <p:cNvPr id="104" name="Flowchart: Summing Junction 103"/>
          <p:cNvSpPr/>
          <p:nvPr/>
        </p:nvSpPr>
        <p:spPr>
          <a:xfrm>
            <a:off x="2912534" y="300477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105" name="TextBox 104"/>
          <p:cNvSpPr txBox="1"/>
          <p:nvPr/>
        </p:nvSpPr>
        <p:spPr>
          <a:xfrm>
            <a:off x="3814559" y="326036"/>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Real Transmitter</a:t>
            </a:r>
            <a:endParaRPr lang="en-US" kern="1200" dirty="0">
              <a:solidFill>
                <a:prstClr val="black"/>
              </a:solidFill>
              <a:latin typeface="Calibri" panose="020F0502020204030204"/>
              <a:ea typeface="+mn-ea"/>
              <a:cs typeface="+mn-cs"/>
            </a:endParaRPr>
          </a:p>
        </p:txBody>
      </p:sp>
      <p:sp>
        <p:nvSpPr>
          <p:cNvPr id="106" name="TextBox 105"/>
          <p:cNvSpPr txBox="1"/>
          <p:nvPr/>
        </p:nvSpPr>
        <p:spPr>
          <a:xfrm>
            <a:off x="3814558" y="5445014"/>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Real </a:t>
            </a:r>
          </a:p>
          <a:p>
            <a:r>
              <a:rPr lang="en-US" kern="1200" dirty="0" smtClean="0">
                <a:solidFill>
                  <a:prstClr val="black"/>
                </a:solidFill>
                <a:latin typeface="Calibri" panose="020F0502020204030204"/>
                <a:ea typeface="+mn-ea"/>
                <a:cs typeface="+mn-cs"/>
              </a:rPr>
              <a:t>Receiver</a:t>
            </a:r>
            <a:endParaRPr lang="en-US" kern="1200" dirty="0">
              <a:solidFill>
                <a:prstClr val="black"/>
              </a:solidFill>
              <a:latin typeface="Calibri" panose="020F0502020204030204"/>
              <a:ea typeface="+mn-ea"/>
              <a:cs typeface="+mn-cs"/>
            </a:endParaRPr>
          </a:p>
        </p:txBody>
      </p:sp>
      <p:sp>
        <p:nvSpPr>
          <p:cNvPr id="107" name="TextBox 106"/>
          <p:cNvSpPr txBox="1"/>
          <p:nvPr/>
        </p:nvSpPr>
        <p:spPr>
          <a:xfrm>
            <a:off x="10710333" y="2919799"/>
            <a:ext cx="1346199" cy="523220"/>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Reflective Target</a:t>
            </a:r>
            <a:endParaRPr lang="en-US" kern="1200" dirty="0">
              <a:solidFill>
                <a:prstClr val="black"/>
              </a:solidFill>
              <a:latin typeface="Calibri" panose="020F0502020204030204"/>
              <a:ea typeface="+mn-ea"/>
              <a:cs typeface="+mn-cs"/>
            </a:endParaRPr>
          </a:p>
        </p:txBody>
      </p:sp>
      <p:sp>
        <p:nvSpPr>
          <p:cNvPr id="108" name="TextBox 107"/>
          <p:cNvSpPr txBox="1"/>
          <p:nvPr/>
        </p:nvSpPr>
        <p:spPr>
          <a:xfrm>
            <a:off x="4071176" y="2427073"/>
            <a:ext cx="1726386" cy="646331"/>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Synthesized Transmitter/Receiver</a:t>
            </a:r>
          </a:p>
          <a:p>
            <a:r>
              <a:rPr lang="en-US" sz="1200" kern="1200" dirty="0" smtClean="0">
                <a:solidFill>
                  <a:prstClr val="black"/>
                </a:solidFill>
                <a:latin typeface="Calibri" panose="020F0502020204030204"/>
                <a:ea typeface="+mn-ea"/>
                <a:cs typeface="+mn-cs"/>
              </a:rPr>
              <a:t>with Aperture Length </a:t>
            </a:r>
            <a:r>
              <a:rPr lang="en-US" sz="1200" b="1" kern="1200" dirty="0" smtClean="0">
                <a:solidFill>
                  <a:prstClr val="black"/>
                </a:solidFill>
                <a:latin typeface="Calibri" panose="020F0502020204030204"/>
                <a:ea typeface="+mn-ea"/>
                <a:cs typeface="+mn-cs"/>
              </a:rPr>
              <a:t>d</a:t>
            </a:r>
          </a:p>
        </p:txBody>
      </p:sp>
      <p:pic>
        <p:nvPicPr>
          <p:cNvPr id="110" name="Picture 109"/>
          <p:cNvPicPr>
            <a:picLocks noChangeAspect="1"/>
          </p:cNvPicPr>
          <p:nvPr/>
        </p:nvPicPr>
        <p:blipFill>
          <a:blip r:embed="rId3"/>
          <a:stretch>
            <a:fillRect/>
          </a:stretch>
        </p:blipFill>
        <p:spPr>
          <a:xfrm>
            <a:off x="2083966" y="277756"/>
            <a:ext cx="1040888" cy="1143000"/>
          </a:xfrm>
          <a:prstGeom prst="rect">
            <a:avLst/>
          </a:prstGeom>
        </p:spPr>
      </p:pic>
      <p:pic>
        <p:nvPicPr>
          <p:cNvPr id="111" name="Picture 110"/>
          <p:cNvPicPr>
            <a:picLocks noChangeAspect="1"/>
          </p:cNvPicPr>
          <p:nvPr/>
        </p:nvPicPr>
        <p:blipFill>
          <a:blip r:embed="rId3"/>
          <a:stretch>
            <a:fillRect/>
          </a:stretch>
        </p:blipFill>
        <p:spPr>
          <a:xfrm>
            <a:off x="2083966" y="4644864"/>
            <a:ext cx="1040888" cy="1143000"/>
          </a:xfrm>
          <a:prstGeom prst="rect">
            <a:avLst/>
          </a:prstGeom>
        </p:spPr>
      </p:pic>
      <p:cxnSp>
        <p:nvCxnSpPr>
          <p:cNvPr id="112" name="Straight Connector 111"/>
          <p:cNvCxnSpPr>
            <a:stCxn id="110" idx="2"/>
            <a:endCxn id="111" idx="0"/>
          </p:cNvCxnSpPr>
          <p:nvPr/>
        </p:nvCxnSpPr>
        <p:spPr>
          <a:xfrm>
            <a:off x="2604410" y="1420756"/>
            <a:ext cx="0" cy="3224108"/>
          </a:xfrm>
          <a:prstGeom prst="line">
            <a:avLst/>
          </a:prstGeom>
          <a:noFill/>
          <a:ln w="6350" cap="flat" cmpd="sng" algn="ctr">
            <a:solidFill>
              <a:srgbClr val="5B9BD5"/>
            </a:solidFill>
            <a:prstDash val="dashDot"/>
            <a:miter lim="800000"/>
            <a:tailEnd type="stealth" w="lg" len="lg"/>
          </a:ln>
          <a:effectLst/>
        </p:spPr>
      </p:cxnSp>
      <p:sp>
        <p:nvSpPr>
          <p:cNvPr id="113" name="Left Brace 112"/>
          <p:cNvSpPr/>
          <p:nvPr/>
        </p:nvSpPr>
        <p:spPr>
          <a:xfrm>
            <a:off x="1239520" y="849256"/>
            <a:ext cx="539135" cy="4535594"/>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14" name="TextBox 113"/>
          <p:cNvSpPr txBox="1"/>
          <p:nvPr/>
        </p:nvSpPr>
        <p:spPr>
          <a:xfrm>
            <a:off x="946752" y="2959468"/>
            <a:ext cx="329932"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a:t>
            </a:r>
            <a:endParaRPr lang="en-US" b="1" kern="1200" dirty="0">
              <a:solidFill>
                <a:prstClr val="black"/>
              </a:solidFill>
              <a:latin typeface="Calibri" panose="020F0502020204030204"/>
              <a:ea typeface="+mn-ea"/>
              <a:cs typeface="+mn-cs"/>
            </a:endParaRPr>
          </a:p>
        </p:txBody>
      </p:sp>
      <p:sp>
        <p:nvSpPr>
          <p:cNvPr id="109" name="TextBox 108"/>
          <p:cNvSpPr txBox="1"/>
          <p:nvPr/>
        </p:nvSpPr>
        <p:spPr>
          <a:xfrm>
            <a:off x="1778655" y="2963986"/>
            <a:ext cx="1346199"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Phase Center</a:t>
            </a:r>
            <a:endParaRPr lang="en-US" kern="12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5" name="Rectangle 114"/>
              <p:cNvSpPr/>
              <p:nvPr/>
            </p:nvSpPr>
            <p:spPr>
              <a:xfrm rot="5400000">
                <a:off x="6682674" y="2942660"/>
                <a:ext cx="407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kern="1200" smtClean="0">
                          <a:solidFill>
                            <a:srgbClr val="5B9BD5"/>
                          </a:solidFill>
                          <a:latin typeface="Cambria Math" panose="02040503050406030204" pitchFamily="18" charset="0"/>
                          <a:ea typeface="+mn-ea"/>
                          <a:cs typeface="+mn-cs"/>
                        </a:rPr>
                        <m:t>≈</m:t>
                      </m:r>
                    </m:oMath>
                  </m:oMathPara>
                </a14:m>
                <a:endParaRPr lang="en-US" sz="1800" kern="1200" dirty="0">
                  <a:solidFill>
                    <a:srgbClr val="5B9BD5"/>
                  </a:solidFill>
                  <a:latin typeface="Calibri" panose="020F0502020204030204"/>
                  <a:ea typeface="+mn-ea"/>
                  <a:cs typeface="+mn-cs"/>
                </a:endParaRPr>
              </a:p>
            </p:txBody>
          </p:sp>
        </mc:Choice>
        <mc:Fallback xmlns="">
          <p:sp>
            <p:nvSpPr>
              <p:cNvPr id="115" name="Rectangle 114"/>
              <p:cNvSpPr>
                <a:spLocks noRot="1" noChangeAspect="1" noMove="1" noResize="1" noEditPoints="1" noAdjustHandles="1" noChangeArrowheads="1" noChangeShapeType="1" noTextEdit="1"/>
              </p:cNvSpPr>
              <p:nvPr/>
            </p:nvSpPr>
            <p:spPr>
              <a:xfrm rot="5400000">
                <a:off x="6682674" y="2942660"/>
                <a:ext cx="407483" cy="369332"/>
              </a:xfrm>
              <a:prstGeom prst="rect">
                <a:avLst/>
              </a:prstGeom>
              <a:blipFill rotWithShape="0">
                <a:blip r:embed="rId4"/>
                <a:stretch>
                  <a:fillRect/>
                </a:stretch>
              </a:blipFill>
            </p:spPr>
            <p:txBody>
              <a:bodyPr/>
              <a:lstStyle/>
              <a:p>
                <a:r>
                  <a:rPr lang="en-US">
                    <a:noFill/>
                  </a:rPr>
                  <a:t> </a:t>
                </a:r>
              </a:p>
            </p:txBody>
          </p:sp>
        </mc:Fallback>
      </mc:AlternateContent>
      <p:sp>
        <p:nvSpPr>
          <p:cNvPr id="2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36585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155666" y="2157463"/>
            <a:ext cx="3505198" cy="4474349"/>
          </a:xfrm>
        </p:spPr>
        <p:txBody>
          <a:bodyPr/>
          <a:lstStyle/>
          <a:p>
            <a:pPr marL="285750" indent="-285750">
              <a:buFont typeface="Wingdings" panose="05000000000000000000" pitchFamily="2" charset="2"/>
              <a:buChar char="Ø"/>
            </a:pPr>
            <a:r>
              <a:rPr lang="en-US" sz="1800" dirty="0"/>
              <a:t>Phase Centers are formed at the midpoint between each transmitter/receiver pair </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r>
              <a:rPr lang="en-US" sz="1800" dirty="0"/>
              <a:t>Pulsing a linear array of receivers enables a scan of the target area without any moving parts</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smtClean="0"/>
              <a:t>Imager consists of linear arrays in X and Y axes to scan the entire scene</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dirty="0" smtClean="0">
                <a:solidFill>
                  <a:schemeClr val="bg1"/>
                </a:solidFill>
              </a:rPr>
              <a:t>SAR Imager Team</a:t>
            </a:r>
            <a:endParaRPr lang="en-US" dirty="0">
              <a:solidFill>
                <a:schemeClr val="bg1"/>
              </a:solidFill>
            </a:endParaRPr>
          </a:p>
        </p:txBody>
      </p:sp>
      <p:sp>
        <p:nvSpPr>
          <p:cNvPr id="5" name="Slide Number Placeholder 4"/>
          <p:cNvSpPr>
            <a:spLocks noGrp="1"/>
          </p:cNvSpPr>
          <p:nvPr>
            <p:ph type="sldNum" idx="12"/>
          </p:nvPr>
        </p:nvSpPr>
        <p:spPr>
          <a:xfrm>
            <a:off x="9514123" y="6423360"/>
            <a:ext cx="1312025" cy="365125"/>
          </a:xfrm>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chemeClr val="bg1"/>
                </a:solidFill>
                <a:latin typeface="Calibri"/>
                <a:ea typeface="Calibri"/>
                <a:cs typeface="Calibri"/>
                <a:sym typeface="Calibri"/>
              </a:rPr>
              <a:t>6</a:t>
            </a:fld>
            <a:endParaRPr lang="en-US" sz="1050" b="0" i="0" u="none" strike="noStrike" cap="none" dirty="0">
              <a:solidFill>
                <a:schemeClr val="bg1"/>
              </a:solidFill>
              <a:latin typeface="Calibri"/>
              <a:ea typeface="Calibri"/>
              <a:cs typeface="Calibri"/>
              <a:sym typeface="Calibri"/>
            </a:endParaRPr>
          </a:p>
        </p:txBody>
      </p:sp>
      <p:pic>
        <p:nvPicPr>
          <p:cNvPr id="9" name="Picture 8"/>
          <p:cNvPicPr>
            <a:picLocks noChangeAspect="1"/>
          </p:cNvPicPr>
          <p:nvPr/>
        </p:nvPicPr>
        <p:blipFill>
          <a:blip r:embed="rId2"/>
          <a:stretch>
            <a:fillRect/>
          </a:stretch>
        </p:blipFill>
        <p:spPr>
          <a:xfrm>
            <a:off x="4102100" y="1412819"/>
            <a:ext cx="7198617" cy="647700"/>
          </a:xfrm>
          <a:prstGeom prst="rect">
            <a:avLst/>
          </a:prstGeom>
        </p:spPr>
      </p:pic>
      <p:sp>
        <p:nvSpPr>
          <p:cNvPr id="47" name="Isosceles Triangle 46"/>
          <p:cNvSpPr/>
          <p:nvPr/>
        </p:nvSpPr>
        <p:spPr>
          <a:xfrm rot="16200000">
            <a:off x="6371087" y="673311"/>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48" name="Isosceles Triangle 47"/>
          <p:cNvSpPr/>
          <p:nvPr/>
        </p:nvSpPr>
        <p:spPr>
          <a:xfrm rot="16200000">
            <a:off x="6371088" y="1526727"/>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1</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49" name="Isosceles Triangle 48"/>
          <p:cNvSpPr/>
          <p:nvPr/>
        </p:nvSpPr>
        <p:spPr>
          <a:xfrm rot="16200000">
            <a:off x="6366001" y="2722120"/>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2</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50" name="Isosceles Triangle 49"/>
          <p:cNvSpPr/>
          <p:nvPr/>
        </p:nvSpPr>
        <p:spPr>
          <a:xfrm rot="16200000">
            <a:off x="6381265" y="3917512"/>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3</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sp>
        <p:nvSpPr>
          <p:cNvPr id="51" name="Isosceles Triangle 50"/>
          <p:cNvSpPr/>
          <p:nvPr/>
        </p:nvSpPr>
        <p:spPr>
          <a:xfrm rot="16200000">
            <a:off x="6376177" y="5112903"/>
            <a:ext cx="509954" cy="655841"/>
          </a:xfrm>
          <a:prstGeom prst="triangle">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r>
              <a:rPr kumimoji="0" lang="en-US" sz="1200" b="0" i="0" u="none" strike="noStrike" kern="1200" cap="none" spc="0" normalizeH="0" baseline="-25000" noProof="0" dirty="0" smtClean="0">
                <a:ln>
                  <a:noFill/>
                </a:ln>
                <a:solidFill>
                  <a:prstClr val="white"/>
                </a:solidFill>
                <a:effectLst/>
                <a:uLnTx/>
                <a:uFillTx/>
                <a:latin typeface="Calibri" panose="020F0502020204030204"/>
                <a:ea typeface="+mn-ea"/>
                <a:cs typeface="+mn-cs"/>
              </a:rPr>
              <a:t>4</a:t>
            </a:r>
            <a:endParaRPr kumimoji="0" lang="en-US" sz="1600" b="0" i="0" u="none" strike="noStrike" kern="1200" cap="none" spc="0" normalizeH="0" baseline="-25000" noProof="0" dirty="0" smtClean="0">
              <a:ln>
                <a:noFill/>
              </a:ln>
              <a:solidFill>
                <a:prstClr val="white"/>
              </a:solidFill>
              <a:effectLst/>
              <a:uLnTx/>
              <a:uFillTx/>
              <a:latin typeface="Calibri" panose="020F0502020204030204"/>
              <a:ea typeface="+mn-ea"/>
              <a:cs typeface="+mn-cs"/>
            </a:endParaRPr>
          </a:p>
        </p:txBody>
      </p:sp>
      <p:cxnSp>
        <p:nvCxnSpPr>
          <p:cNvPr id="52" name="Straight Connector 51"/>
          <p:cNvCxnSpPr>
            <a:stCxn id="47" idx="0"/>
            <a:endCxn id="51" idx="0"/>
          </p:cNvCxnSpPr>
          <p:nvPr/>
        </p:nvCxnSpPr>
        <p:spPr>
          <a:xfrm>
            <a:off x="6298144" y="1001232"/>
            <a:ext cx="5090" cy="4439592"/>
          </a:xfrm>
          <a:prstGeom prst="line">
            <a:avLst/>
          </a:prstGeom>
          <a:noFill/>
          <a:ln w="6350" cap="flat" cmpd="sng" algn="ctr">
            <a:solidFill>
              <a:srgbClr val="5B9BD5"/>
            </a:solidFill>
            <a:prstDash val="solid"/>
            <a:miter lim="800000"/>
          </a:ln>
          <a:effectLst/>
        </p:spPr>
      </p:cxnSp>
      <p:sp>
        <p:nvSpPr>
          <p:cNvPr id="53" name="Left Brace 52"/>
          <p:cNvSpPr/>
          <p:nvPr/>
        </p:nvSpPr>
        <p:spPr>
          <a:xfrm>
            <a:off x="6124251" y="1001231"/>
            <a:ext cx="168806" cy="853416"/>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4" name="Left Brace 53"/>
          <p:cNvSpPr/>
          <p:nvPr/>
        </p:nvSpPr>
        <p:spPr>
          <a:xfrm>
            <a:off x="5819453" y="1001231"/>
            <a:ext cx="287867" cy="2048809"/>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5" name="Left Brace 54"/>
          <p:cNvSpPr/>
          <p:nvPr/>
        </p:nvSpPr>
        <p:spPr>
          <a:xfrm>
            <a:off x="5449127" y="1001231"/>
            <a:ext cx="378792" cy="3199389"/>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6" name="Left Brace 55"/>
          <p:cNvSpPr/>
          <p:nvPr/>
        </p:nvSpPr>
        <p:spPr>
          <a:xfrm>
            <a:off x="5184451" y="1001231"/>
            <a:ext cx="374742" cy="4378001"/>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7" name="TextBox 56"/>
          <p:cNvSpPr txBox="1"/>
          <p:nvPr/>
        </p:nvSpPr>
        <p:spPr>
          <a:xfrm>
            <a:off x="6405356" y="1309896"/>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1</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58" name="Flowchart: Summing Junction 57"/>
          <p:cNvSpPr/>
          <p:nvPr/>
        </p:nvSpPr>
        <p:spPr>
          <a:xfrm>
            <a:off x="6178754" y="246843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6405356" y="2485104"/>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3</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60" name="Flowchart: Summing Junction 59"/>
          <p:cNvSpPr/>
          <p:nvPr/>
        </p:nvSpPr>
        <p:spPr>
          <a:xfrm>
            <a:off x="6180459" y="306230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Flowchart: Summing Junction 60"/>
          <p:cNvSpPr/>
          <p:nvPr/>
        </p:nvSpPr>
        <p:spPr>
          <a:xfrm>
            <a:off x="6178754" y="1309896"/>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2" name="Flowchart: Summing Junction 61"/>
          <p:cNvSpPr/>
          <p:nvPr/>
        </p:nvSpPr>
        <p:spPr>
          <a:xfrm>
            <a:off x="6178754" y="189499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63" name="TextBox 62"/>
          <p:cNvSpPr txBox="1"/>
          <p:nvPr/>
        </p:nvSpPr>
        <p:spPr>
          <a:xfrm>
            <a:off x="6405356" y="1902140"/>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2</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sp>
        <p:nvSpPr>
          <p:cNvPr id="64" name="TextBox 63"/>
          <p:cNvSpPr txBox="1"/>
          <p:nvPr/>
        </p:nvSpPr>
        <p:spPr>
          <a:xfrm>
            <a:off x="6407061" y="3125014"/>
            <a:ext cx="461108" cy="261610"/>
          </a:xfrm>
          <a:prstGeom prst="rect">
            <a:avLst/>
          </a:prstGeom>
          <a:noFill/>
        </p:spPr>
        <p:txBody>
          <a:bodyPr wrap="square" rtlCol="0">
            <a:spAutoFit/>
          </a:bodyPr>
          <a:lstStyle/>
          <a:p>
            <a:r>
              <a:rPr lang="en-US" sz="1100" b="1" kern="1200" dirty="0" smtClean="0">
                <a:solidFill>
                  <a:prstClr val="black"/>
                </a:solidFill>
                <a:effectLst>
                  <a:outerShdw blurRad="38100" dist="38100" dir="2700000" algn="tl">
                    <a:srgbClr val="000000">
                      <a:alpha val="43137"/>
                    </a:srgbClr>
                  </a:outerShdw>
                </a:effectLst>
                <a:latin typeface="Calibri" panose="020F0502020204030204"/>
                <a:ea typeface="+mn-ea"/>
                <a:cs typeface="+mn-cs"/>
              </a:rPr>
              <a:t>PC 4</a:t>
            </a:r>
            <a:endParaRPr lang="en-US" sz="1100" b="1" kern="1200" dirty="0">
              <a:solidFill>
                <a:prstClr val="black"/>
              </a:solidFill>
              <a:effectLst>
                <a:outerShdw blurRad="38100" dist="38100" dir="2700000" algn="tl">
                  <a:srgbClr val="000000">
                    <a:alpha val="43137"/>
                  </a:srgbClr>
                </a:outerShdw>
              </a:effectLst>
              <a:latin typeface="Calibri" panose="020F0502020204030204"/>
              <a:ea typeface="+mn-ea"/>
              <a:cs typeface="+mn-cs"/>
            </a:endParaRPr>
          </a:p>
        </p:txBody>
      </p:sp>
      <p:cxnSp>
        <p:nvCxnSpPr>
          <p:cNvPr id="65" name="Straight Connector 64"/>
          <p:cNvCxnSpPr>
            <a:stCxn id="56" idx="1"/>
            <a:endCxn id="60" idx="2"/>
          </p:cNvCxnSpPr>
          <p:nvPr/>
        </p:nvCxnSpPr>
        <p:spPr>
          <a:xfrm>
            <a:off x="5184451" y="3190232"/>
            <a:ext cx="996008" cy="3308"/>
          </a:xfrm>
          <a:prstGeom prst="line">
            <a:avLst/>
          </a:prstGeom>
          <a:noFill/>
          <a:ln w="6350" cap="flat" cmpd="sng" algn="ctr">
            <a:solidFill>
              <a:srgbClr val="5B9BD5"/>
            </a:solidFill>
            <a:prstDash val="dash"/>
            <a:miter lim="800000"/>
          </a:ln>
          <a:effectLst/>
        </p:spPr>
      </p:cxnSp>
      <p:cxnSp>
        <p:nvCxnSpPr>
          <p:cNvPr id="66" name="Straight Connector 65"/>
          <p:cNvCxnSpPr>
            <a:stCxn id="55" idx="1"/>
            <a:endCxn id="58" idx="2"/>
          </p:cNvCxnSpPr>
          <p:nvPr/>
        </p:nvCxnSpPr>
        <p:spPr>
          <a:xfrm flipV="1">
            <a:off x="5449127" y="2599670"/>
            <a:ext cx="729627" cy="1256"/>
          </a:xfrm>
          <a:prstGeom prst="line">
            <a:avLst/>
          </a:prstGeom>
          <a:noFill/>
          <a:ln w="6350" cap="flat" cmpd="sng" algn="ctr">
            <a:solidFill>
              <a:srgbClr val="5B9BD5"/>
            </a:solidFill>
            <a:prstDash val="dash"/>
            <a:miter lim="800000"/>
          </a:ln>
          <a:effectLst/>
        </p:spPr>
      </p:cxnSp>
      <p:cxnSp>
        <p:nvCxnSpPr>
          <p:cNvPr id="67" name="Straight Connector 66"/>
          <p:cNvCxnSpPr>
            <a:stCxn id="54" idx="1"/>
            <a:endCxn id="62" idx="2"/>
          </p:cNvCxnSpPr>
          <p:nvPr/>
        </p:nvCxnSpPr>
        <p:spPr>
          <a:xfrm>
            <a:off x="5819453" y="2025636"/>
            <a:ext cx="359301" cy="594"/>
          </a:xfrm>
          <a:prstGeom prst="line">
            <a:avLst/>
          </a:prstGeom>
          <a:noFill/>
          <a:ln w="6350" cap="flat" cmpd="sng" algn="ctr">
            <a:solidFill>
              <a:srgbClr val="5B9BD5"/>
            </a:solidFill>
            <a:prstDash val="dash"/>
            <a:miter lim="800000"/>
          </a:ln>
          <a:effectLst/>
        </p:spPr>
      </p:cxnSp>
      <p:pic>
        <p:nvPicPr>
          <p:cNvPr id="68" name="Picture 67"/>
          <p:cNvPicPr>
            <a:picLocks noChangeAspect="1"/>
          </p:cNvPicPr>
          <p:nvPr/>
        </p:nvPicPr>
        <p:blipFill>
          <a:blip r:embed="rId3"/>
          <a:stretch>
            <a:fillRect/>
          </a:stretch>
        </p:blipFill>
        <p:spPr>
          <a:xfrm>
            <a:off x="4706572" y="5201856"/>
            <a:ext cx="356177" cy="391118"/>
          </a:xfrm>
          <a:prstGeom prst="rect">
            <a:avLst/>
          </a:prstGeom>
        </p:spPr>
      </p:pic>
      <p:cxnSp>
        <p:nvCxnSpPr>
          <p:cNvPr id="69" name="Straight Arrow Connector 68"/>
          <p:cNvCxnSpPr>
            <a:stCxn id="70" idx="2"/>
            <a:endCxn id="68" idx="0"/>
          </p:cNvCxnSpPr>
          <p:nvPr/>
        </p:nvCxnSpPr>
        <p:spPr>
          <a:xfrm flipH="1">
            <a:off x="4884661" y="1153382"/>
            <a:ext cx="7654" cy="4048474"/>
          </a:xfrm>
          <a:prstGeom prst="straightConnector1">
            <a:avLst/>
          </a:prstGeom>
          <a:noFill/>
          <a:ln w="6350" cap="flat" cmpd="sng" algn="ctr">
            <a:solidFill>
              <a:srgbClr val="5B9BD5"/>
            </a:solidFill>
            <a:prstDash val="dash"/>
            <a:miter lim="800000"/>
            <a:tailEnd type="stealth" w="lg" len="lg"/>
          </a:ln>
          <a:effectLst/>
        </p:spPr>
      </p:cxnSp>
      <p:pic>
        <p:nvPicPr>
          <p:cNvPr id="70" name="Picture 69"/>
          <p:cNvPicPr>
            <a:picLocks noChangeAspect="1"/>
          </p:cNvPicPr>
          <p:nvPr/>
        </p:nvPicPr>
        <p:blipFill>
          <a:blip r:embed="rId3"/>
          <a:stretch>
            <a:fillRect/>
          </a:stretch>
        </p:blipFill>
        <p:spPr>
          <a:xfrm>
            <a:off x="4714226" y="762264"/>
            <a:ext cx="356177" cy="391118"/>
          </a:xfrm>
          <a:prstGeom prst="rect">
            <a:avLst/>
          </a:prstGeom>
        </p:spPr>
      </p:pic>
      <p:pic>
        <p:nvPicPr>
          <p:cNvPr id="71" name="Picture 70"/>
          <p:cNvPicPr>
            <a:picLocks noChangeAspect="1"/>
          </p:cNvPicPr>
          <p:nvPr/>
        </p:nvPicPr>
        <p:blipFill>
          <a:blip r:embed="rId3"/>
          <a:stretch>
            <a:fillRect/>
          </a:stretch>
        </p:blipFill>
        <p:spPr>
          <a:xfrm>
            <a:off x="4712599" y="1569386"/>
            <a:ext cx="356177" cy="391118"/>
          </a:xfrm>
          <a:prstGeom prst="rect">
            <a:avLst/>
          </a:prstGeom>
        </p:spPr>
      </p:pic>
      <p:pic>
        <p:nvPicPr>
          <p:cNvPr id="72" name="Picture 71"/>
          <p:cNvPicPr>
            <a:picLocks noChangeAspect="1"/>
          </p:cNvPicPr>
          <p:nvPr/>
        </p:nvPicPr>
        <p:blipFill>
          <a:blip r:embed="rId3"/>
          <a:stretch>
            <a:fillRect/>
          </a:stretch>
        </p:blipFill>
        <p:spPr>
          <a:xfrm>
            <a:off x="4714226" y="2799113"/>
            <a:ext cx="356177" cy="391118"/>
          </a:xfrm>
          <a:prstGeom prst="rect">
            <a:avLst/>
          </a:prstGeom>
        </p:spPr>
      </p:pic>
      <p:pic>
        <p:nvPicPr>
          <p:cNvPr id="73" name="Picture 72"/>
          <p:cNvPicPr>
            <a:picLocks noChangeAspect="1"/>
          </p:cNvPicPr>
          <p:nvPr/>
        </p:nvPicPr>
        <p:blipFill>
          <a:blip r:embed="rId3"/>
          <a:stretch>
            <a:fillRect/>
          </a:stretch>
        </p:blipFill>
        <p:spPr>
          <a:xfrm>
            <a:off x="4712599" y="4006465"/>
            <a:ext cx="356177" cy="391118"/>
          </a:xfrm>
          <a:prstGeom prst="rect">
            <a:avLst/>
          </a:prstGeom>
        </p:spPr>
      </p:pic>
      <p:sp>
        <p:nvSpPr>
          <p:cNvPr id="6" name="Rectangle 5"/>
          <p:cNvSpPr/>
          <p:nvPr/>
        </p:nvSpPr>
        <p:spPr>
          <a:xfrm>
            <a:off x="7747475" y="433378"/>
            <a:ext cx="45719" cy="55753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9626601" y="1465068"/>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75" name="Rounded Rectangle 74"/>
          <p:cNvSpPr/>
          <p:nvPr/>
        </p:nvSpPr>
        <p:spPr>
          <a:xfrm>
            <a:off x="9626601" y="173818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6" name="Rounded Rectangle 75"/>
          <p:cNvSpPr/>
          <p:nvPr/>
        </p:nvSpPr>
        <p:spPr>
          <a:xfrm>
            <a:off x="9626601" y="203797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7" name="Rounded Rectangle 76"/>
          <p:cNvSpPr/>
          <p:nvPr/>
        </p:nvSpPr>
        <p:spPr>
          <a:xfrm>
            <a:off x="9626601" y="233776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78" name="Rounded Rectangle 77"/>
          <p:cNvSpPr/>
          <p:nvPr/>
        </p:nvSpPr>
        <p:spPr>
          <a:xfrm>
            <a:off x="9626601" y="263755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1" name="Rounded Rectangle 80"/>
          <p:cNvSpPr/>
          <p:nvPr/>
        </p:nvSpPr>
        <p:spPr>
          <a:xfrm>
            <a:off x="9626601" y="345535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2" name="Rounded Rectangle 81"/>
          <p:cNvSpPr/>
          <p:nvPr/>
        </p:nvSpPr>
        <p:spPr>
          <a:xfrm>
            <a:off x="9626601" y="375514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3" name="Rounded Rectangle 82"/>
          <p:cNvSpPr/>
          <p:nvPr/>
        </p:nvSpPr>
        <p:spPr>
          <a:xfrm>
            <a:off x="9626601" y="4054935"/>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4" name="Rounded Rectangle 83"/>
          <p:cNvSpPr/>
          <p:nvPr/>
        </p:nvSpPr>
        <p:spPr>
          <a:xfrm>
            <a:off x="9626601" y="435236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5" name="Rounded Rectangle 84"/>
          <p:cNvSpPr/>
          <p:nvPr/>
        </p:nvSpPr>
        <p:spPr>
          <a:xfrm>
            <a:off x="9626601" y="4589923"/>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86" name="Rounded Rectangle 85"/>
          <p:cNvSpPr/>
          <p:nvPr/>
        </p:nvSpPr>
        <p:spPr>
          <a:xfrm rot="16200000">
            <a:off x="9410495" y="3047292"/>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7" name="Rounded Rectangle 86"/>
          <p:cNvSpPr/>
          <p:nvPr/>
        </p:nvSpPr>
        <p:spPr>
          <a:xfrm rot="16200000">
            <a:off x="9090799"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8" name="Rounded Rectangle 87"/>
          <p:cNvSpPr/>
          <p:nvPr/>
        </p:nvSpPr>
        <p:spPr>
          <a:xfrm rot="16200000">
            <a:off x="8771366"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89" name="Rounded Rectangle 88"/>
          <p:cNvSpPr/>
          <p:nvPr/>
        </p:nvSpPr>
        <p:spPr>
          <a:xfrm rot="16200000">
            <a:off x="8458212" y="304729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0" name="Rounded Rectangle 89"/>
          <p:cNvSpPr/>
          <p:nvPr/>
        </p:nvSpPr>
        <p:spPr>
          <a:xfrm rot="16200000">
            <a:off x="8213271" y="3024884"/>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1" name="Rounded Rectangle 90"/>
          <p:cNvSpPr/>
          <p:nvPr/>
        </p:nvSpPr>
        <p:spPr>
          <a:xfrm rot="5400000">
            <a:off x="9863136" y="3046609"/>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2" name="Rounded Rectangle 91"/>
          <p:cNvSpPr/>
          <p:nvPr/>
        </p:nvSpPr>
        <p:spPr>
          <a:xfrm rot="5400000">
            <a:off x="10175562" y="305600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3" name="Rounded Rectangle 92"/>
          <p:cNvSpPr/>
          <p:nvPr/>
        </p:nvSpPr>
        <p:spPr>
          <a:xfrm rot="5400000">
            <a:off x="10487988" y="3046610"/>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4" name="Rounded Rectangle 93"/>
          <p:cNvSpPr/>
          <p:nvPr/>
        </p:nvSpPr>
        <p:spPr>
          <a:xfrm rot="5400000">
            <a:off x="10800414" y="3056001"/>
            <a:ext cx="364066" cy="15680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RX</a:t>
            </a:r>
          </a:p>
        </p:txBody>
      </p:sp>
      <p:sp>
        <p:nvSpPr>
          <p:cNvPr id="95" name="Rounded Rectangle 94"/>
          <p:cNvSpPr/>
          <p:nvPr/>
        </p:nvSpPr>
        <p:spPr>
          <a:xfrm rot="5400000">
            <a:off x="11058058" y="3024203"/>
            <a:ext cx="364066" cy="2016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a:ea typeface="+mn-ea"/>
                <a:cs typeface="+mn-cs"/>
              </a:rPr>
              <a:t>TX</a:t>
            </a:r>
          </a:p>
        </p:txBody>
      </p:sp>
      <p:sp>
        <p:nvSpPr>
          <p:cNvPr id="96" name="TextBox 95"/>
          <p:cNvSpPr txBox="1"/>
          <p:nvPr/>
        </p:nvSpPr>
        <p:spPr>
          <a:xfrm>
            <a:off x="9246943" y="163306"/>
            <a:ext cx="1217328" cy="338554"/>
          </a:xfrm>
          <a:prstGeom prst="rect">
            <a:avLst/>
          </a:prstGeom>
          <a:noFill/>
        </p:spPr>
        <p:txBody>
          <a:bodyPr wrap="square" rtlCol="0">
            <a:spAutoFit/>
          </a:bodyPr>
          <a:lstStyle/>
          <a:p>
            <a:r>
              <a:rPr lang="en-US" sz="1600" u="sng" kern="1200" dirty="0" smtClean="0">
                <a:solidFill>
                  <a:prstClr val="black"/>
                </a:solidFill>
                <a:latin typeface="Calibri" panose="020F0502020204030204"/>
                <a:ea typeface="+mn-ea"/>
                <a:cs typeface="+mn-cs"/>
              </a:rPr>
              <a:t>Front View</a:t>
            </a:r>
            <a:endParaRPr lang="en-US" sz="1600" u="sng" kern="1200" dirty="0">
              <a:solidFill>
                <a:prstClr val="black"/>
              </a:solidFill>
              <a:latin typeface="Calibri" panose="020F0502020204030204"/>
              <a:ea typeface="+mn-ea"/>
              <a:cs typeface="+mn-cs"/>
            </a:endParaRPr>
          </a:p>
        </p:txBody>
      </p:sp>
      <p:sp>
        <p:nvSpPr>
          <p:cNvPr id="97" name="TextBox 96"/>
          <p:cNvSpPr txBox="1"/>
          <p:nvPr/>
        </p:nvSpPr>
        <p:spPr>
          <a:xfrm>
            <a:off x="5150253" y="125415"/>
            <a:ext cx="1449895" cy="338554"/>
          </a:xfrm>
          <a:prstGeom prst="rect">
            <a:avLst/>
          </a:prstGeom>
          <a:noFill/>
        </p:spPr>
        <p:txBody>
          <a:bodyPr wrap="square" rtlCol="0">
            <a:spAutoFit/>
          </a:bodyPr>
          <a:lstStyle/>
          <a:p>
            <a:r>
              <a:rPr lang="en-US" sz="1600" u="sng" kern="1200" dirty="0" smtClean="0">
                <a:solidFill>
                  <a:prstClr val="black"/>
                </a:solidFill>
                <a:latin typeface="Calibri" panose="020F0502020204030204"/>
                <a:ea typeface="+mn-ea"/>
                <a:cs typeface="+mn-cs"/>
              </a:rPr>
              <a:t>1-D Side View</a:t>
            </a:r>
            <a:endParaRPr lang="en-US" sz="1600" u="sng" kern="1200" dirty="0">
              <a:solidFill>
                <a:prstClr val="black"/>
              </a:solidFill>
              <a:latin typeface="Calibri" panose="020F0502020204030204"/>
              <a:ea typeface="+mn-ea"/>
              <a:cs typeface="+mn-cs"/>
            </a:endParaRPr>
          </a:p>
        </p:txBody>
      </p:sp>
      <p:sp>
        <p:nvSpPr>
          <p:cNvPr id="98" name="Title 1"/>
          <p:cNvSpPr>
            <a:spLocks noGrp="1"/>
          </p:cNvSpPr>
          <p:nvPr>
            <p:ph type="title"/>
          </p:nvPr>
        </p:nvSpPr>
        <p:spPr>
          <a:xfrm>
            <a:off x="413418" y="295356"/>
            <a:ext cx="3200398" cy="1044210"/>
          </a:xfrm>
        </p:spPr>
        <p:txBody>
          <a:bodyPr/>
          <a:lstStyle/>
          <a:p>
            <a:r>
              <a:rPr lang="en-US" sz="2800" dirty="0" smtClean="0"/>
              <a:t>Stationary Scanning</a:t>
            </a:r>
            <a:endParaRPr lang="en-US" sz="2800" dirty="0"/>
          </a:p>
        </p:txBody>
      </p:sp>
      <p:sp>
        <p:nvSpPr>
          <p:cNvPr id="7" name="Rectangle 6"/>
          <p:cNvSpPr/>
          <p:nvPr/>
        </p:nvSpPr>
        <p:spPr>
          <a:xfrm flipV="1">
            <a:off x="286088" y="1657108"/>
            <a:ext cx="3374776" cy="522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3631351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250588" y="1607102"/>
            <a:ext cx="3505198" cy="4702472"/>
          </a:xfrm>
        </p:spPr>
        <p:txBody>
          <a:bodyPr>
            <a:normAutofit/>
          </a:bodyPr>
          <a:lstStyle/>
          <a:p>
            <a:pPr marL="285750" indent="-285750">
              <a:buFont typeface="Wingdings" panose="05000000000000000000" pitchFamily="2" charset="2"/>
              <a:buChar char="Ø"/>
            </a:pPr>
            <a:r>
              <a:rPr lang="en-US" sz="1800" kern="1200" dirty="0" smtClean="0">
                <a:solidFill>
                  <a:schemeClr val="bg1"/>
                </a:solidFill>
              </a:rPr>
              <a:t>16 Phase Centers</a:t>
            </a: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kern="1200" dirty="0" smtClean="0">
                <a:solidFill>
                  <a:schemeClr val="bg1"/>
                </a:solidFill>
              </a:rPr>
              <a:t>16 </a:t>
            </a:r>
            <a:r>
              <a:rPr lang="el-GR" sz="1800" kern="1200" dirty="0">
                <a:solidFill>
                  <a:schemeClr val="bg1"/>
                </a:solidFill>
              </a:rPr>
              <a:t>θ</a:t>
            </a:r>
            <a:r>
              <a:rPr lang="en-US" sz="1800" kern="1200" baseline="-25000" dirty="0">
                <a:solidFill>
                  <a:schemeClr val="bg1"/>
                </a:solidFill>
              </a:rPr>
              <a:t>n</a:t>
            </a:r>
            <a:r>
              <a:rPr lang="en-US" sz="1800" kern="1200" dirty="0">
                <a:solidFill>
                  <a:schemeClr val="bg1"/>
                </a:solidFill>
              </a:rPr>
              <a:t> ‘s that map to 16 unique regions in the </a:t>
            </a:r>
            <a:r>
              <a:rPr lang="en-US" sz="1800" kern="1200" dirty="0" smtClean="0">
                <a:solidFill>
                  <a:schemeClr val="bg1"/>
                </a:solidFill>
              </a:rPr>
              <a:t>scene</a:t>
            </a:r>
          </a:p>
          <a:p>
            <a:pPr marL="285750" indent="-285750">
              <a:buFont typeface="Wingdings" panose="05000000000000000000" pitchFamily="2" charset="2"/>
              <a:buChar char="Ø"/>
            </a:pPr>
            <a:endParaRPr lang="en-US" sz="1800" kern="1200" dirty="0" smtClean="0">
              <a:solidFill>
                <a:schemeClr val="bg1"/>
              </a:solidFill>
            </a:endParaRPr>
          </a:p>
          <a:p>
            <a:pPr marL="285750" indent="-285750">
              <a:buFont typeface="Wingdings" panose="05000000000000000000" pitchFamily="2" charset="2"/>
              <a:buChar char="Ø"/>
            </a:pPr>
            <a:endParaRPr lang="en-US" sz="1800" kern="1200" dirty="0">
              <a:solidFill>
                <a:schemeClr val="bg1"/>
              </a:solidFill>
            </a:endParaRPr>
          </a:p>
          <a:p>
            <a:pPr marL="285750" indent="-285750">
              <a:buFont typeface="Wingdings" panose="05000000000000000000" pitchFamily="2" charset="2"/>
              <a:buChar char="Ø"/>
            </a:pPr>
            <a:r>
              <a:rPr lang="en-US" sz="1800" dirty="0"/>
              <a:t>For each </a:t>
            </a:r>
            <a:r>
              <a:rPr lang="en-US" sz="1800" dirty="0" err="1"/>
              <a:t>θn</a:t>
            </a:r>
            <a:r>
              <a:rPr lang="en-US" sz="1800" dirty="0"/>
              <a:t> , a 16-point complex basis function is generated </a:t>
            </a:r>
            <a:endParaRPr lang="en-US" sz="1800" dirty="0" smtClean="0"/>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r>
              <a:rPr lang="en-US" sz="1800" dirty="0"/>
              <a:t>Received data is convolved (</a:t>
            </a:r>
            <a:r>
              <a:rPr lang="en-US" sz="1800" dirty="0" smtClean="0"/>
              <a:t>DFT) </a:t>
            </a:r>
            <a:r>
              <a:rPr lang="en-US" sz="1800" dirty="0"/>
              <a:t>with basis functions to map energy amplitude VS frequency </a:t>
            </a:r>
          </a:p>
          <a:p>
            <a:pPr marL="285750" indent="-285750">
              <a:buFont typeface="Wingdings" panose="05000000000000000000" pitchFamily="2" charset="2"/>
              <a:buChar char="Ø"/>
            </a:pPr>
            <a:endParaRPr lang="en-US" sz="1800" dirty="0" smtClean="0"/>
          </a:p>
          <a:p>
            <a:pPr marL="285750" indent="-285750">
              <a:buFont typeface="Wingdings" panose="05000000000000000000" pitchFamily="2" charset="2"/>
              <a:buChar char="Ø"/>
            </a:pPr>
            <a:endParaRPr lang="en-US" dirty="0"/>
          </a:p>
        </p:txBody>
      </p:sp>
      <p:sp>
        <p:nvSpPr>
          <p:cNvPr id="4" name="Footer Placeholder 3"/>
          <p:cNvSpPr>
            <a:spLocks noGrp="1"/>
          </p:cNvSpPr>
          <p:nvPr>
            <p:ph type="ftr" idx="11"/>
          </p:nvPr>
        </p:nvSpPr>
        <p:spPr/>
        <p:txBody>
          <a:bodyPr/>
          <a:lstStyle/>
          <a:p>
            <a:r>
              <a:rPr lang="en-US" dirty="0" smtClean="0">
                <a:solidFill>
                  <a:schemeClr val="bg1"/>
                </a:solidFill>
              </a:rPr>
              <a:t>SAR Imager Team</a:t>
            </a:r>
            <a:endParaRPr lang="en-US" dirty="0">
              <a:solidFill>
                <a:schemeClr val="bg1"/>
              </a:solidFill>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smtClean="0">
                <a:solidFill>
                  <a:schemeClr val="bg1"/>
                </a:solidFill>
                <a:latin typeface="Calibri"/>
                <a:ea typeface="Calibri"/>
                <a:cs typeface="Calibri"/>
                <a:sym typeface="Calibri"/>
              </a:rPr>
              <a:t>7</a:t>
            </a:fld>
            <a:endParaRPr lang="en-US" sz="1050" b="0" i="0" u="none" strike="noStrike" cap="none" dirty="0">
              <a:solidFill>
                <a:schemeClr val="bg1"/>
              </a:solidFill>
              <a:latin typeface="Calibri"/>
              <a:ea typeface="Calibri"/>
              <a:cs typeface="Calibri"/>
              <a:sym typeface="Calibri"/>
            </a:endParaRPr>
          </a:p>
        </p:txBody>
      </p:sp>
      <p:pic>
        <p:nvPicPr>
          <p:cNvPr id="9" name="Picture 8"/>
          <p:cNvPicPr>
            <a:picLocks noChangeAspect="1"/>
          </p:cNvPicPr>
          <p:nvPr/>
        </p:nvPicPr>
        <p:blipFill>
          <a:blip r:embed="rId2"/>
          <a:stretch>
            <a:fillRect/>
          </a:stretch>
        </p:blipFill>
        <p:spPr>
          <a:xfrm>
            <a:off x="4096502" y="1413508"/>
            <a:ext cx="7269997" cy="647700"/>
          </a:xfrm>
          <a:prstGeom prst="rect">
            <a:avLst/>
          </a:prstGeom>
        </p:spPr>
      </p:pic>
      <p:sp>
        <p:nvSpPr>
          <p:cNvPr id="10" name="Flowchart: Summing Junction 9"/>
          <p:cNvSpPr/>
          <p:nvPr/>
        </p:nvSpPr>
        <p:spPr>
          <a:xfrm>
            <a:off x="5574135" y="759932"/>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5688165" y="463757"/>
            <a:ext cx="0" cy="5511793"/>
          </a:xfrm>
          <a:prstGeom prst="line">
            <a:avLst/>
          </a:prstGeom>
          <a:noFill/>
          <a:ln w="6350" cap="flat" cmpd="sng" algn="ctr">
            <a:solidFill>
              <a:srgbClr val="5B9BD5"/>
            </a:solidFill>
            <a:prstDash val="solid"/>
            <a:miter lim="800000"/>
          </a:ln>
          <a:effectLst/>
        </p:spPr>
      </p:cxnSp>
      <p:cxnSp>
        <p:nvCxnSpPr>
          <p:cNvPr id="12" name="Straight Connector 11"/>
          <p:cNvCxnSpPr/>
          <p:nvPr/>
        </p:nvCxnSpPr>
        <p:spPr>
          <a:xfrm flipV="1">
            <a:off x="5347590" y="3216498"/>
            <a:ext cx="5073429" cy="3155"/>
          </a:xfrm>
          <a:prstGeom prst="line">
            <a:avLst/>
          </a:prstGeom>
          <a:noFill/>
          <a:ln w="6350" cap="flat" cmpd="sng" algn="ctr">
            <a:solidFill>
              <a:srgbClr val="5B9BD5"/>
            </a:solidFill>
            <a:prstDash val="lgDashDot"/>
            <a:miter lim="800000"/>
          </a:ln>
          <a:effectLst/>
        </p:spPr>
      </p:cxnSp>
      <p:sp>
        <p:nvSpPr>
          <p:cNvPr id="13" name="Flowchart: Summing Junction 12"/>
          <p:cNvSpPr/>
          <p:nvPr/>
        </p:nvSpPr>
        <p:spPr>
          <a:xfrm>
            <a:off x="5573200" y="1344636"/>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4" name="Flowchart: Summing Junction 13"/>
          <p:cNvSpPr/>
          <p:nvPr/>
        </p:nvSpPr>
        <p:spPr>
          <a:xfrm>
            <a:off x="5573200" y="1929340"/>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Flowchart: Summing Junction 14"/>
          <p:cNvSpPr/>
          <p:nvPr/>
        </p:nvSpPr>
        <p:spPr>
          <a:xfrm>
            <a:off x="5573199" y="252002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6" name="Flowchart: Summing Junction 15"/>
          <p:cNvSpPr/>
          <p:nvPr/>
        </p:nvSpPr>
        <p:spPr>
          <a:xfrm>
            <a:off x="5573199" y="3104733"/>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7" name="Flowchart: Summing Junction 16"/>
          <p:cNvSpPr/>
          <p:nvPr/>
        </p:nvSpPr>
        <p:spPr>
          <a:xfrm>
            <a:off x="5573198" y="3689437"/>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8" name="Flowchart: Summing Junction 17"/>
          <p:cNvSpPr/>
          <p:nvPr/>
        </p:nvSpPr>
        <p:spPr>
          <a:xfrm>
            <a:off x="5573198" y="4274141"/>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19" name="Flowchart: Summing Junction 18"/>
          <p:cNvSpPr/>
          <p:nvPr/>
        </p:nvSpPr>
        <p:spPr>
          <a:xfrm>
            <a:off x="5573198" y="4858845"/>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20" name="Straight Connector 19"/>
          <p:cNvCxnSpPr/>
          <p:nvPr/>
        </p:nvCxnSpPr>
        <p:spPr>
          <a:xfrm>
            <a:off x="10264384" y="2083008"/>
            <a:ext cx="0" cy="2266981"/>
          </a:xfrm>
          <a:prstGeom prst="line">
            <a:avLst/>
          </a:prstGeom>
          <a:noFill/>
          <a:ln w="6350" cap="flat" cmpd="sng" algn="ctr">
            <a:solidFill>
              <a:srgbClr val="5B9BD5"/>
            </a:solidFill>
            <a:prstDash val="solid"/>
            <a:miter lim="800000"/>
          </a:ln>
          <a:effectLst/>
        </p:spPr>
      </p:cxnSp>
      <p:cxnSp>
        <p:nvCxnSpPr>
          <p:cNvPr id="21" name="Straight Connector 20"/>
          <p:cNvCxnSpPr/>
          <p:nvPr/>
        </p:nvCxnSpPr>
        <p:spPr>
          <a:xfrm>
            <a:off x="10107752" y="2083008"/>
            <a:ext cx="313267" cy="0"/>
          </a:xfrm>
          <a:prstGeom prst="line">
            <a:avLst/>
          </a:prstGeom>
          <a:noFill/>
          <a:ln w="6350" cap="flat" cmpd="sng" algn="ctr">
            <a:solidFill>
              <a:srgbClr val="5B9BD5"/>
            </a:solidFill>
            <a:prstDash val="solid"/>
            <a:miter lim="800000"/>
          </a:ln>
          <a:effectLst/>
        </p:spPr>
      </p:cxnSp>
      <p:cxnSp>
        <p:nvCxnSpPr>
          <p:cNvPr id="22" name="Straight Connector 21"/>
          <p:cNvCxnSpPr/>
          <p:nvPr/>
        </p:nvCxnSpPr>
        <p:spPr>
          <a:xfrm>
            <a:off x="10107752" y="4349989"/>
            <a:ext cx="313267" cy="0"/>
          </a:xfrm>
          <a:prstGeom prst="line">
            <a:avLst/>
          </a:prstGeom>
          <a:noFill/>
          <a:ln w="6350" cap="flat" cmpd="sng" algn="ctr">
            <a:solidFill>
              <a:srgbClr val="5B9BD5"/>
            </a:solidFill>
            <a:prstDash val="solid"/>
            <a:miter lim="800000"/>
          </a:ln>
          <a:effectLst/>
        </p:spPr>
      </p:cxnSp>
      <p:sp>
        <p:nvSpPr>
          <p:cNvPr id="23" name="TextBox 22"/>
          <p:cNvSpPr txBox="1"/>
          <p:nvPr/>
        </p:nvSpPr>
        <p:spPr>
          <a:xfrm>
            <a:off x="10430932" y="3014786"/>
            <a:ext cx="935567" cy="461665"/>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Downrange </a:t>
            </a:r>
          </a:p>
          <a:p>
            <a:r>
              <a:rPr lang="en-US" sz="1200" kern="1200" dirty="0" smtClean="0">
                <a:solidFill>
                  <a:prstClr val="black"/>
                </a:solidFill>
                <a:latin typeface="Calibri" panose="020F0502020204030204"/>
                <a:ea typeface="+mn-ea"/>
                <a:cs typeface="+mn-cs"/>
              </a:rPr>
              <a:t>Scene</a:t>
            </a:r>
            <a:endParaRPr lang="en-US" sz="1200" kern="1200" dirty="0">
              <a:solidFill>
                <a:prstClr val="black"/>
              </a:solidFill>
              <a:latin typeface="Calibri" panose="020F0502020204030204"/>
              <a:ea typeface="+mn-ea"/>
              <a:cs typeface="+mn-cs"/>
            </a:endParaRPr>
          </a:p>
        </p:txBody>
      </p:sp>
      <p:cxnSp>
        <p:nvCxnSpPr>
          <p:cNvPr id="24" name="Straight Connector 23"/>
          <p:cNvCxnSpPr/>
          <p:nvPr/>
        </p:nvCxnSpPr>
        <p:spPr>
          <a:xfrm flipH="1" flipV="1">
            <a:off x="5688164" y="3216498"/>
            <a:ext cx="4576221" cy="1133492"/>
          </a:xfrm>
          <a:prstGeom prst="line">
            <a:avLst/>
          </a:prstGeom>
          <a:noFill/>
          <a:ln w="6350" cap="flat" cmpd="sng" algn="ctr">
            <a:solidFill>
              <a:srgbClr val="5B9BD5"/>
            </a:solidFill>
            <a:prstDash val="solid"/>
            <a:miter lim="800000"/>
          </a:ln>
          <a:effectLst/>
        </p:spPr>
      </p:cxnSp>
      <p:cxnSp>
        <p:nvCxnSpPr>
          <p:cNvPr id="25" name="Straight Connector 24"/>
          <p:cNvCxnSpPr/>
          <p:nvPr/>
        </p:nvCxnSpPr>
        <p:spPr>
          <a:xfrm flipV="1">
            <a:off x="4938864" y="548416"/>
            <a:ext cx="1477435" cy="5501244"/>
          </a:xfrm>
          <a:prstGeom prst="line">
            <a:avLst/>
          </a:prstGeom>
          <a:noFill/>
          <a:ln w="6350" cap="flat" cmpd="sng" algn="ctr">
            <a:solidFill>
              <a:srgbClr val="5B9BD5"/>
            </a:solidFill>
            <a:prstDash val="solid"/>
            <a:miter lim="800000"/>
          </a:ln>
          <a:effectLst/>
        </p:spPr>
      </p:cxnSp>
      <p:sp>
        <p:nvSpPr>
          <p:cNvPr id="26" name="Arc 25"/>
          <p:cNvSpPr/>
          <p:nvPr/>
        </p:nvSpPr>
        <p:spPr>
          <a:xfrm>
            <a:off x="6416299" y="3216498"/>
            <a:ext cx="162454" cy="446594"/>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6643575" y="3194089"/>
            <a:ext cx="481013" cy="307777"/>
          </a:xfrm>
          <a:prstGeom prst="rect">
            <a:avLst/>
          </a:prstGeom>
          <a:noFill/>
        </p:spPr>
        <p:txBody>
          <a:bodyPr wrap="square" rtlCol="0">
            <a:spAutoFit/>
          </a:bodyPr>
          <a:lstStyle/>
          <a:p>
            <a:r>
              <a:rPr lang="el-GR" kern="1200" dirty="0" smtClean="0">
                <a:solidFill>
                  <a:prstClr val="black"/>
                </a:solidFill>
                <a:latin typeface="Calibri" panose="020F0502020204030204"/>
                <a:ea typeface="+mn-ea"/>
                <a:cs typeface="+mn-cs"/>
              </a:rPr>
              <a:t>θ</a:t>
            </a:r>
            <a:r>
              <a:rPr lang="en-US" kern="1200" baseline="-25000" dirty="0" smtClean="0">
                <a:solidFill>
                  <a:prstClr val="black"/>
                </a:solidFill>
                <a:latin typeface="Calibri" panose="020F0502020204030204"/>
                <a:ea typeface="+mn-ea"/>
                <a:cs typeface="+mn-cs"/>
              </a:rPr>
              <a:t>n</a:t>
            </a:r>
            <a:endParaRPr lang="en-US" kern="1200" baseline="-25000" dirty="0">
              <a:solidFill>
                <a:prstClr val="black"/>
              </a:solidFill>
              <a:latin typeface="Calibri" panose="020F0502020204030204"/>
              <a:ea typeface="+mn-ea"/>
              <a:cs typeface="+mn-cs"/>
            </a:endParaRPr>
          </a:p>
        </p:txBody>
      </p:sp>
      <p:sp>
        <p:nvSpPr>
          <p:cNvPr id="28" name="Arc 27"/>
          <p:cNvSpPr/>
          <p:nvPr/>
        </p:nvSpPr>
        <p:spPr>
          <a:xfrm rot="20662848">
            <a:off x="5534830" y="485445"/>
            <a:ext cx="727712" cy="652748"/>
          </a:xfrm>
          <a:prstGeom prst="arc">
            <a:avLst>
              <a:gd name="adj1" fmla="val 16200000"/>
              <a:gd name="adj2" fmla="val 597166"/>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29" name="Flowchart: Summing Junction 28"/>
          <p:cNvSpPr/>
          <p:nvPr/>
        </p:nvSpPr>
        <p:spPr>
          <a:xfrm>
            <a:off x="5573197" y="5443549"/>
            <a:ext cx="262467" cy="262466"/>
          </a:xfrm>
          <a:prstGeom prst="flowChartSummingJunction">
            <a:avLst/>
          </a:prstGeom>
          <a:pattFill prst="lt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30" name="Left Brace 29"/>
          <p:cNvSpPr/>
          <p:nvPr/>
        </p:nvSpPr>
        <p:spPr>
          <a:xfrm>
            <a:off x="5347590" y="2651262"/>
            <a:ext cx="225607" cy="542827"/>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cxnSp>
        <p:nvCxnSpPr>
          <p:cNvPr id="31" name="Straight Connector 30"/>
          <p:cNvCxnSpPr/>
          <p:nvPr/>
        </p:nvCxnSpPr>
        <p:spPr>
          <a:xfrm>
            <a:off x="5704430" y="2060573"/>
            <a:ext cx="287549" cy="70476"/>
          </a:xfrm>
          <a:prstGeom prst="line">
            <a:avLst/>
          </a:prstGeom>
          <a:noFill/>
          <a:ln w="6350" cap="flat" cmpd="sng" algn="ctr">
            <a:solidFill>
              <a:srgbClr val="5B9BD5"/>
            </a:solidFill>
            <a:prstDash val="solid"/>
            <a:miter lim="800000"/>
          </a:ln>
          <a:effectLst/>
        </p:spPr>
      </p:cxnSp>
      <p:cxnSp>
        <p:nvCxnSpPr>
          <p:cNvPr id="32" name="Straight Connector 31"/>
          <p:cNvCxnSpPr/>
          <p:nvPr/>
        </p:nvCxnSpPr>
        <p:spPr>
          <a:xfrm>
            <a:off x="5704430" y="1475869"/>
            <a:ext cx="431410" cy="91723"/>
          </a:xfrm>
          <a:prstGeom prst="line">
            <a:avLst/>
          </a:prstGeom>
          <a:noFill/>
          <a:ln w="6350" cap="flat" cmpd="sng" algn="ctr">
            <a:solidFill>
              <a:srgbClr val="5B9BD5"/>
            </a:solidFill>
            <a:prstDash val="solid"/>
            <a:miter lim="800000"/>
          </a:ln>
          <a:effectLst/>
        </p:spPr>
      </p:cxnSp>
      <p:cxnSp>
        <p:nvCxnSpPr>
          <p:cNvPr id="33" name="Straight Connector 32"/>
          <p:cNvCxnSpPr/>
          <p:nvPr/>
        </p:nvCxnSpPr>
        <p:spPr>
          <a:xfrm>
            <a:off x="5704430" y="891165"/>
            <a:ext cx="593456" cy="131233"/>
          </a:xfrm>
          <a:prstGeom prst="line">
            <a:avLst/>
          </a:prstGeom>
          <a:noFill/>
          <a:ln w="6350" cap="flat" cmpd="sng" algn="ctr">
            <a:solidFill>
              <a:srgbClr val="5B9BD5"/>
            </a:solidFill>
            <a:prstDash val="solid"/>
            <a:miter lim="800000"/>
          </a:ln>
          <a:effectLst/>
        </p:spPr>
      </p:cxnSp>
      <p:sp>
        <p:nvSpPr>
          <p:cNvPr id="34" name="TextBox 33"/>
          <p:cNvSpPr txBox="1"/>
          <p:nvPr/>
        </p:nvSpPr>
        <p:spPr>
          <a:xfrm>
            <a:off x="5830103" y="2505271"/>
            <a:ext cx="935567" cy="276999"/>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d</a:t>
            </a:r>
            <a:r>
              <a:rPr lang="en-US" sz="1200" kern="1200" dirty="0">
                <a:solidFill>
                  <a:prstClr val="black"/>
                </a:solidFill>
                <a:latin typeface="Calibri" panose="020F0502020204030204"/>
                <a:ea typeface="+mn-ea"/>
                <a:cs typeface="+mn-cs"/>
              </a:rPr>
              <a:t> </a:t>
            </a:r>
            <a:r>
              <a:rPr lang="en-US" sz="1200" kern="1200" dirty="0" smtClean="0">
                <a:solidFill>
                  <a:prstClr val="black"/>
                </a:solidFill>
                <a:latin typeface="Calibri" panose="020F0502020204030204"/>
                <a:ea typeface="+mn-ea"/>
                <a:cs typeface="+mn-cs"/>
              </a:rPr>
              <a:t>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5" name="TextBox 34"/>
          <p:cNvSpPr txBox="1"/>
          <p:nvPr/>
        </p:nvSpPr>
        <p:spPr>
          <a:xfrm>
            <a:off x="6154854" y="1835203"/>
            <a:ext cx="935567" cy="276999"/>
          </a:xfrm>
          <a:prstGeom prst="rect">
            <a:avLst/>
          </a:prstGeom>
          <a:noFill/>
        </p:spPr>
        <p:txBody>
          <a:bodyPr wrap="square" rtlCol="0">
            <a:spAutoFit/>
          </a:bodyPr>
          <a:lstStyle/>
          <a:p>
            <a:r>
              <a:rPr lang="en-US" sz="1200" kern="1200" dirty="0" smtClean="0">
                <a:solidFill>
                  <a:prstClr val="black"/>
                </a:solidFill>
                <a:latin typeface="Calibri" panose="020F0502020204030204"/>
                <a:ea typeface="+mn-ea"/>
                <a:cs typeface="+mn-cs"/>
              </a:rPr>
              <a:t>2d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6" name="TextBox 35"/>
          <p:cNvSpPr txBox="1"/>
          <p:nvPr/>
        </p:nvSpPr>
        <p:spPr>
          <a:xfrm>
            <a:off x="6371058" y="1272642"/>
            <a:ext cx="935567" cy="276999"/>
          </a:xfrm>
          <a:prstGeom prst="rect">
            <a:avLst/>
          </a:prstGeom>
          <a:noFill/>
        </p:spPr>
        <p:txBody>
          <a:bodyPr wrap="square" rtlCol="0">
            <a:spAutoFit/>
          </a:bodyPr>
          <a:lstStyle/>
          <a:p>
            <a:r>
              <a:rPr lang="en-US" sz="1200" kern="1200" dirty="0">
                <a:solidFill>
                  <a:prstClr val="black"/>
                </a:solidFill>
                <a:latin typeface="Calibri" panose="020F0502020204030204"/>
                <a:ea typeface="+mn-ea"/>
                <a:cs typeface="+mn-cs"/>
              </a:rPr>
              <a:t>3</a:t>
            </a:r>
            <a:r>
              <a:rPr lang="en-US" sz="1200" kern="1200" dirty="0" smtClean="0">
                <a:solidFill>
                  <a:prstClr val="black"/>
                </a:solidFill>
                <a:latin typeface="Calibri" panose="020F0502020204030204"/>
                <a:ea typeface="+mn-ea"/>
                <a:cs typeface="+mn-cs"/>
              </a:rPr>
              <a:t>d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sp>
        <p:nvSpPr>
          <p:cNvPr id="37" name="TextBox 36"/>
          <p:cNvSpPr txBox="1"/>
          <p:nvPr/>
        </p:nvSpPr>
        <p:spPr>
          <a:xfrm>
            <a:off x="6497526" y="722337"/>
            <a:ext cx="935567" cy="276999"/>
          </a:xfrm>
          <a:prstGeom prst="rect">
            <a:avLst/>
          </a:prstGeom>
          <a:noFill/>
        </p:spPr>
        <p:txBody>
          <a:bodyPr wrap="square" rtlCol="0">
            <a:spAutoFit/>
          </a:bodyPr>
          <a:lstStyle/>
          <a:p>
            <a:r>
              <a:rPr lang="en-US" sz="1200" kern="1200" dirty="0" err="1" smtClean="0">
                <a:solidFill>
                  <a:prstClr val="black"/>
                </a:solidFill>
                <a:latin typeface="Calibri" panose="020F0502020204030204"/>
                <a:ea typeface="+mn-ea"/>
                <a:cs typeface="+mn-cs"/>
              </a:rPr>
              <a:t>nd</a:t>
            </a:r>
            <a:r>
              <a:rPr lang="en-US" sz="1200" kern="1200" dirty="0" smtClean="0">
                <a:solidFill>
                  <a:prstClr val="black"/>
                </a:solidFill>
                <a:latin typeface="Calibri" panose="020F0502020204030204"/>
                <a:ea typeface="+mn-ea"/>
                <a:cs typeface="+mn-cs"/>
              </a:rPr>
              <a:t> sin(</a:t>
            </a:r>
            <a:r>
              <a:rPr lang="el-GR" sz="1200" kern="1200" dirty="0" smtClean="0">
                <a:solidFill>
                  <a:prstClr val="black"/>
                </a:solidFill>
                <a:latin typeface="Calibri" panose="020F0502020204030204"/>
                <a:ea typeface="+mn-ea"/>
                <a:cs typeface="+mn-cs"/>
              </a:rPr>
              <a:t>θ</a:t>
            </a:r>
            <a:r>
              <a:rPr lang="en-US" sz="1200" kern="1200" baseline="-25000" dirty="0" smtClean="0">
                <a:solidFill>
                  <a:prstClr val="black"/>
                </a:solidFill>
                <a:latin typeface="Calibri" panose="020F0502020204030204"/>
                <a:ea typeface="+mn-ea"/>
                <a:cs typeface="+mn-cs"/>
              </a:rPr>
              <a:t>n</a:t>
            </a:r>
            <a:r>
              <a:rPr lang="en-US" sz="1200" kern="1200" dirty="0" smtClean="0">
                <a:solidFill>
                  <a:prstClr val="black"/>
                </a:solidFill>
                <a:latin typeface="Calibri" panose="020F0502020204030204"/>
                <a:ea typeface="+mn-ea"/>
                <a:cs typeface="+mn-cs"/>
              </a:rPr>
              <a:t>)</a:t>
            </a:r>
            <a:endParaRPr lang="en-US" sz="1200" kern="1200" dirty="0">
              <a:solidFill>
                <a:prstClr val="black"/>
              </a:solidFill>
              <a:latin typeface="Calibri" panose="020F0502020204030204"/>
              <a:ea typeface="+mn-ea"/>
              <a:cs typeface="+mn-cs"/>
            </a:endParaRPr>
          </a:p>
        </p:txBody>
      </p:sp>
      <p:cxnSp>
        <p:nvCxnSpPr>
          <p:cNvPr id="38" name="Straight Connector 37"/>
          <p:cNvCxnSpPr>
            <a:stCxn id="35" idx="1"/>
          </p:cNvCxnSpPr>
          <p:nvPr/>
        </p:nvCxnSpPr>
        <p:spPr>
          <a:xfrm flipH="1">
            <a:off x="5949697" y="1973703"/>
            <a:ext cx="205157" cy="115614"/>
          </a:xfrm>
          <a:prstGeom prst="line">
            <a:avLst/>
          </a:prstGeom>
          <a:noFill/>
          <a:ln w="6350" cap="flat" cmpd="sng" algn="ctr">
            <a:solidFill>
              <a:srgbClr val="5B9BD5"/>
            </a:solidFill>
            <a:prstDash val="solid"/>
            <a:miter lim="800000"/>
            <a:tailEnd type="triangle"/>
          </a:ln>
          <a:effectLst/>
        </p:spPr>
      </p:cxnSp>
      <p:cxnSp>
        <p:nvCxnSpPr>
          <p:cNvPr id="39" name="Straight Connector 38"/>
          <p:cNvCxnSpPr>
            <a:stCxn id="36" idx="1"/>
          </p:cNvCxnSpPr>
          <p:nvPr/>
        </p:nvCxnSpPr>
        <p:spPr>
          <a:xfrm flipH="1">
            <a:off x="5991979" y="1411142"/>
            <a:ext cx="379079" cy="98527"/>
          </a:xfrm>
          <a:prstGeom prst="line">
            <a:avLst/>
          </a:prstGeom>
          <a:noFill/>
          <a:ln w="6350" cap="flat" cmpd="sng" algn="ctr">
            <a:solidFill>
              <a:srgbClr val="5B9BD5"/>
            </a:solidFill>
            <a:prstDash val="solid"/>
            <a:miter lim="800000"/>
            <a:tailEnd type="triangle"/>
          </a:ln>
          <a:effectLst/>
        </p:spPr>
      </p:cxnSp>
      <p:cxnSp>
        <p:nvCxnSpPr>
          <p:cNvPr id="40" name="Straight Connector 39"/>
          <p:cNvCxnSpPr>
            <a:stCxn id="37" idx="1"/>
          </p:cNvCxnSpPr>
          <p:nvPr/>
        </p:nvCxnSpPr>
        <p:spPr>
          <a:xfrm flipH="1">
            <a:off x="6172477" y="860837"/>
            <a:ext cx="325049" cy="95944"/>
          </a:xfrm>
          <a:prstGeom prst="line">
            <a:avLst/>
          </a:prstGeom>
          <a:noFill/>
          <a:ln w="6350" cap="flat" cmpd="sng" algn="ctr">
            <a:solidFill>
              <a:srgbClr val="5B9BD5"/>
            </a:solidFill>
            <a:prstDash val="solid"/>
            <a:miter lim="800000"/>
            <a:tailEnd type="triangle"/>
          </a:ln>
          <a:effectLst/>
        </p:spPr>
      </p:cxnSp>
      <p:sp>
        <p:nvSpPr>
          <p:cNvPr id="41" name="TextBox 40"/>
          <p:cNvSpPr txBox="1"/>
          <p:nvPr/>
        </p:nvSpPr>
        <p:spPr>
          <a:xfrm>
            <a:off x="5090645" y="2773383"/>
            <a:ext cx="322817"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a:t>
            </a:r>
            <a:r>
              <a:rPr lang="en-US" kern="1200" dirty="0" smtClean="0">
                <a:solidFill>
                  <a:prstClr val="black"/>
                </a:solidFill>
                <a:latin typeface="Calibri" panose="020F0502020204030204"/>
                <a:ea typeface="+mn-ea"/>
                <a:cs typeface="+mn-cs"/>
              </a:rPr>
              <a:t> </a:t>
            </a:r>
            <a:endParaRPr lang="en-US" kern="1200" baseline="-25000" dirty="0">
              <a:solidFill>
                <a:prstClr val="black"/>
              </a:solidFill>
              <a:latin typeface="Calibri" panose="020F0502020204030204"/>
              <a:ea typeface="+mn-ea"/>
              <a:cs typeface="+mn-cs"/>
            </a:endParaRPr>
          </a:p>
        </p:txBody>
      </p:sp>
      <p:sp>
        <p:nvSpPr>
          <p:cNvPr id="42" name="TextBox 41"/>
          <p:cNvSpPr txBox="1"/>
          <p:nvPr/>
        </p:nvSpPr>
        <p:spPr>
          <a:xfrm>
            <a:off x="7903175" y="2950844"/>
            <a:ext cx="774228"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 </a:t>
            </a:r>
            <a:endParaRPr lang="en-US" kern="1200" baseline="-250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3" name="TextBox 42"/>
              <p:cNvSpPr txBox="1"/>
              <p:nvPr/>
            </p:nvSpPr>
            <p:spPr>
              <a:xfrm>
                <a:off x="6028882" y="5648802"/>
                <a:ext cx="1090730" cy="307777"/>
              </a:xfrm>
              <a:prstGeom prst="rect">
                <a:avLst/>
              </a:prstGeom>
              <a:noFill/>
            </p:spPr>
            <p:txBody>
              <a:bodyPr wrap="square" rtlCol="0">
                <a:spAutoFit/>
              </a:bodyPr>
              <a:lstStyle/>
              <a:p>
                <a:r>
                  <a:rPr lang="en-US" kern="1200" dirty="0" smtClean="0">
                    <a:solidFill>
                      <a:prstClr val="black"/>
                    </a:solidFill>
                    <a:latin typeface="Calibri" panose="020F0502020204030204"/>
                    <a:ea typeface="+mn-ea"/>
                    <a:cs typeface="+mn-cs"/>
                  </a:rPr>
                  <a:t>R </a:t>
                </a:r>
                <a14:m>
                  <m:oMath xmlns:m="http://schemas.openxmlformats.org/officeDocument/2006/math">
                    <m:r>
                      <a:rPr lang="en-US" kern="1200">
                        <a:solidFill>
                          <a:prstClr val="black"/>
                        </a:solidFill>
                        <a:latin typeface="Cambria Math" panose="02040503050406030204" pitchFamily="18" charset="0"/>
                        <a:ea typeface="+mn-ea"/>
                        <a:cs typeface="+mn-cs"/>
                      </a:rPr>
                      <m:t>≈ </m:t>
                    </m:r>
                  </m:oMath>
                </a14:m>
                <a:r>
                  <a:rPr lang="en-US" kern="1200" dirty="0" smtClean="0">
                    <a:solidFill>
                      <a:prstClr val="black"/>
                    </a:solidFill>
                    <a:latin typeface="Calibri" panose="020F0502020204030204"/>
                    <a:ea typeface="+mn-ea"/>
                    <a:cs typeface="+mn-cs"/>
                  </a:rPr>
                  <a:t>Rcos</a:t>
                </a:r>
                <a:r>
                  <a:rPr lang="el-GR" kern="1200" dirty="0" smtClean="0">
                    <a:solidFill>
                      <a:prstClr val="black"/>
                    </a:solidFill>
                    <a:latin typeface="Calibri" panose="020F0502020204030204"/>
                    <a:ea typeface="+mn-ea"/>
                    <a:cs typeface="+mn-cs"/>
                  </a:rPr>
                  <a:t> θ</a:t>
                </a:r>
                <a:r>
                  <a:rPr lang="en-US" kern="1200" dirty="0" smtClean="0">
                    <a:solidFill>
                      <a:prstClr val="black"/>
                    </a:solidFill>
                    <a:latin typeface="Calibri" panose="020F0502020204030204"/>
                    <a:ea typeface="+mn-ea"/>
                    <a:cs typeface="+mn-cs"/>
                  </a:rPr>
                  <a:t> </a:t>
                </a:r>
                <a:endParaRPr lang="en-US" kern="1200" baseline="-25000" dirty="0">
                  <a:solidFill>
                    <a:prstClr val="black"/>
                  </a:solidFill>
                  <a:latin typeface="Calibri" panose="020F0502020204030204"/>
                  <a:ea typeface="+mn-ea"/>
                  <a:cs typeface="+mn-cs"/>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028882" y="5648802"/>
                <a:ext cx="1090730" cy="307777"/>
              </a:xfrm>
              <a:prstGeom prst="rect">
                <a:avLst/>
              </a:prstGeom>
              <a:blipFill rotWithShape="0">
                <a:blip r:embed="rId3"/>
                <a:stretch>
                  <a:fillRect l="-1676" t="-4000" b="-20000"/>
                </a:stretch>
              </a:blipFill>
            </p:spPr>
            <p:txBody>
              <a:bodyPr/>
              <a:lstStyle/>
              <a:p>
                <a:r>
                  <a:rPr lang="en-US">
                    <a:noFill/>
                  </a:rPr>
                  <a:t> </a:t>
                </a:r>
              </a:p>
            </p:txBody>
          </p:sp>
        </mc:Fallback>
      </mc:AlternateContent>
      <p:sp>
        <p:nvSpPr>
          <p:cNvPr id="44" name="TextBox 43"/>
          <p:cNvSpPr txBox="1"/>
          <p:nvPr/>
        </p:nvSpPr>
        <p:spPr>
          <a:xfrm>
            <a:off x="6027687" y="5939007"/>
            <a:ext cx="774228" cy="307777"/>
          </a:xfrm>
          <a:prstGeom prst="rect">
            <a:avLst/>
          </a:prstGeom>
          <a:noFill/>
        </p:spPr>
        <p:txBody>
          <a:bodyPr wrap="square" rtlCol="0">
            <a:spAutoFit/>
          </a:bodyPr>
          <a:lstStyle/>
          <a:p>
            <a:r>
              <a:rPr lang="en-US" b="1" kern="1200" dirty="0" smtClean="0">
                <a:solidFill>
                  <a:prstClr val="black"/>
                </a:solidFill>
                <a:latin typeface="Calibri" panose="020F0502020204030204"/>
                <a:ea typeface="+mn-ea"/>
                <a:cs typeface="+mn-cs"/>
              </a:rPr>
              <a:t>d = </a:t>
            </a:r>
            <a:r>
              <a:rPr lang="en-US" kern="1200" dirty="0" smtClean="0">
                <a:solidFill>
                  <a:prstClr val="black"/>
                </a:solidFill>
                <a:latin typeface="Calibri" panose="020F0502020204030204"/>
                <a:ea typeface="+mn-ea"/>
                <a:cs typeface="+mn-cs"/>
              </a:rPr>
              <a:t>3</a:t>
            </a:r>
            <a:r>
              <a:rPr lang="el-GR" kern="1200" dirty="0" smtClean="0">
                <a:solidFill>
                  <a:prstClr val="black"/>
                </a:solidFill>
                <a:latin typeface="Calibri" panose="020F0502020204030204"/>
                <a:ea typeface="+mn-ea"/>
                <a:cs typeface="+mn-cs"/>
              </a:rPr>
              <a:t>λ</a:t>
            </a:r>
            <a:endParaRPr lang="en-US" kern="1200" baseline="-250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5" name="Rectangle 44"/>
              <p:cNvSpPr/>
              <p:nvPr/>
            </p:nvSpPr>
            <p:spPr>
              <a:xfrm rot="5400000">
                <a:off x="8599417" y="3031832"/>
                <a:ext cx="407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kern="1200" smtClean="0">
                          <a:solidFill>
                            <a:srgbClr val="5B9BD5"/>
                          </a:solidFill>
                          <a:latin typeface="Cambria Math" panose="02040503050406030204" pitchFamily="18" charset="0"/>
                          <a:ea typeface="+mn-ea"/>
                          <a:cs typeface="+mn-cs"/>
                        </a:rPr>
                        <m:t>≈</m:t>
                      </m:r>
                    </m:oMath>
                  </m:oMathPara>
                </a14:m>
                <a:endParaRPr lang="en-US" sz="1800" kern="1200" dirty="0">
                  <a:solidFill>
                    <a:srgbClr val="5B9BD5"/>
                  </a:solidFill>
                  <a:latin typeface="Calibri" panose="020F0502020204030204"/>
                  <a:ea typeface="+mn-ea"/>
                  <a:cs typeface="+mn-cs"/>
                </a:endParaRPr>
              </a:p>
            </p:txBody>
          </p:sp>
        </mc:Choice>
        <mc:Fallback xmlns="">
          <p:sp>
            <p:nvSpPr>
              <p:cNvPr id="45" name="Rectangle 44"/>
              <p:cNvSpPr>
                <a:spLocks noRot="1" noChangeAspect="1" noMove="1" noResize="1" noEditPoints="1" noAdjustHandles="1" noChangeArrowheads="1" noChangeShapeType="1" noTextEdit="1"/>
              </p:cNvSpPr>
              <p:nvPr/>
            </p:nvSpPr>
            <p:spPr>
              <a:xfrm rot="5400000">
                <a:off x="8599417" y="3031832"/>
                <a:ext cx="407483" cy="369332"/>
              </a:xfrm>
              <a:prstGeom prst="rect">
                <a:avLst/>
              </a:prstGeom>
              <a:blipFill rotWithShape="0">
                <a:blip r:embed="rId4"/>
                <a:stretch>
                  <a:fillRect/>
                </a:stretch>
              </a:blipFill>
            </p:spPr>
            <p:txBody>
              <a:bodyPr/>
              <a:lstStyle/>
              <a:p>
                <a:r>
                  <a:rPr lang="en-US">
                    <a:noFill/>
                  </a:rPr>
                  <a:t> </a:t>
                </a:r>
              </a:p>
            </p:txBody>
          </p:sp>
        </mc:Fallback>
      </mc:AlternateContent>
      <p:sp>
        <p:nvSpPr>
          <p:cNvPr id="46" name="Rectangle 45"/>
          <p:cNvSpPr/>
          <p:nvPr/>
        </p:nvSpPr>
        <p:spPr>
          <a:xfrm>
            <a:off x="6077007" y="261879"/>
            <a:ext cx="360996" cy="369332"/>
          </a:xfrm>
          <a:prstGeom prst="rect">
            <a:avLst/>
          </a:prstGeom>
        </p:spPr>
        <p:txBody>
          <a:bodyPr wrap="none">
            <a:spAutoFit/>
          </a:bodyPr>
          <a:lstStyle/>
          <a:p>
            <a:r>
              <a:rPr lang="el-GR" dirty="0" smtClean="0"/>
              <a:t>θ </a:t>
            </a:r>
            <a:endParaRPr lang="en-US" baseline="-25000" dirty="0"/>
          </a:p>
        </p:txBody>
      </p:sp>
      <p:sp>
        <p:nvSpPr>
          <p:cNvPr id="47" name="Title 1"/>
          <p:cNvSpPr>
            <a:spLocks noGrp="1"/>
          </p:cNvSpPr>
          <p:nvPr>
            <p:ph type="title"/>
          </p:nvPr>
        </p:nvSpPr>
        <p:spPr>
          <a:xfrm>
            <a:off x="863220" y="109106"/>
            <a:ext cx="3200398" cy="1044210"/>
          </a:xfrm>
        </p:spPr>
        <p:txBody>
          <a:bodyPr/>
          <a:lstStyle/>
          <a:p>
            <a:r>
              <a:rPr lang="en-US" sz="2800" dirty="0" smtClean="0"/>
              <a:t>Phase Slope</a:t>
            </a:r>
            <a:endParaRPr lang="en-US" sz="2800" dirty="0"/>
          </a:p>
        </p:txBody>
      </p:sp>
      <p:sp>
        <p:nvSpPr>
          <p:cNvPr id="48" name="Rectangle 47"/>
          <p:cNvSpPr/>
          <p:nvPr/>
        </p:nvSpPr>
        <p:spPr>
          <a:xfrm flipV="1">
            <a:off x="286088" y="1288808"/>
            <a:ext cx="3374776" cy="522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112001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a:xfrm>
            <a:off x="1097280" y="1845734"/>
            <a:ext cx="10058400" cy="4350350"/>
          </a:xfrm>
        </p:spPr>
        <p:txBody>
          <a:bodyPr>
            <a:normAutofit fontScale="92500" lnSpcReduction="10000"/>
          </a:bodyPr>
          <a:lstStyle/>
          <a:p>
            <a:pPr marL="0" indent="0">
              <a:buNone/>
            </a:pPr>
            <a:r>
              <a:rPr lang="en-US" b="1" u="sng" dirty="0" smtClean="0"/>
              <a:t>Objective</a:t>
            </a:r>
          </a:p>
          <a:p>
            <a:pPr>
              <a:buFont typeface="Wingdings" panose="05000000000000000000" pitchFamily="2" charset="2"/>
              <a:buChar char="Ø"/>
            </a:pPr>
            <a:endParaRPr lang="en-US" sz="100" b="1" u="sng" dirty="0" smtClean="0"/>
          </a:p>
          <a:p>
            <a:pPr lvl="1">
              <a:buFont typeface="Wingdings" panose="05000000000000000000" pitchFamily="2" charset="2"/>
              <a:buChar char="Ø"/>
            </a:pPr>
            <a:r>
              <a:rPr lang="en-US" sz="2000" dirty="0" smtClean="0"/>
              <a:t>Develop a static, multi-antenna Synthetic Aperture Radar (SAR) Imager</a:t>
            </a:r>
          </a:p>
          <a:p>
            <a:pPr marL="0" indent="0">
              <a:spcBef>
                <a:spcPts val="600"/>
              </a:spcBef>
              <a:buNone/>
            </a:pPr>
            <a:endParaRPr lang="en-US" b="1" u="sng" dirty="0" smtClean="0"/>
          </a:p>
          <a:p>
            <a:pPr marL="0" indent="0">
              <a:spcBef>
                <a:spcPts val="600"/>
              </a:spcBef>
              <a:buNone/>
            </a:pPr>
            <a:r>
              <a:rPr lang="en-US" b="1" u="sng" dirty="0" smtClean="0"/>
              <a:t>Application</a:t>
            </a:r>
          </a:p>
          <a:p>
            <a:pPr>
              <a:buFont typeface="Wingdings" panose="05000000000000000000" pitchFamily="2" charset="2"/>
              <a:buChar char="Ø"/>
            </a:pPr>
            <a:r>
              <a:rPr lang="en-US" dirty="0" smtClean="0"/>
              <a:t>Ultimately, for concealed weapons detection in security applications</a:t>
            </a:r>
          </a:p>
          <a:p>
            <a:pPr marL="0" indent="0">
              <a:buNone/>
            </a:pPr>
            <a:endParaRPr lang="en-US" b="1" u="sng" dirty="0" smtClean="0"/>
          </a:p>
          <a:p>
            <a:pPr marL="0" indent="0">
              <a:buNone/>
            </a:pPr>
            <a:r>
              <a:rPr lang="en-US" b="1" u="sng" dirty="0" smtClean="0"/>
              <a:t>Design</a:t>
            </a:r>
          </a:p>
          <a:p>
            <a:pPr>
              <a:buFont typeface="Wingdings" panose="05000000000000000000" pitchFamily="2" charset="2"/>
              <a:buChar char="Ø"/>
            </a:pPr>
            <a:r>
              <a:rPr lang="en-US" dirty="0" smtClean="0"/>
              <a:t>Proof of concept prototype</a:t>
            </a:r>
          </a:p>
          <a:p>
            <a:pPr lvl="1">
              <a:buFont typeface="Arial" panose="020B0604020202020204" pitchFamily="34" charset="0"/>
              <a:buChar char="•"/>
            </a:pPr>
            <a:r>
              <a:rPr lang="en-US" dirty="0" smtClean="0"/>
              <a:t>Low Resolution</a:t>
            </a:r>
          </a:p>
          <a:p>
            <a:pPr lvl="1">
              <a:buFont typeface="Arial" panose="020B0604020202020204" pitchFamily="34" charset="0"/>
              <a:buChar char="•"/>
            </a:pPr>
            <a:r>
              <a:rPr lang="en-US" dirty="0" smtClean="0"/>
              <a:t>Real-time not </a:t>
            </a:r>
            <a:r>
              <a:rPr lang="en-US" i="1" dirty="0" smtClean="0"/>
              <a:t>necessarily </a:t>
            </a:r>
            <a:r>
              <a:rPr lang="en-US" dirty="0" smtClean="0"/>
              <a:t>required</a:t>
            </a:r>
          </a:p>
          <a:p>
            <a:pPr>
              <a:buFont typeface="Wingdings" panose="05000000000000000000" pitchFamily="2" charset="2"/>
              <a:buChar char="Ø"/>
            </a:pPr>
            <a:r>
              <a:rPr lang="en-US" dirty="0" smtClean="0"/>
              <a:t>Generation II redesign</a:t>
            </a:r>
          </a:p>
          <a:p>
            <a:pPr>
              <a:buFont typeface="Wingdings" panose="05000000000000000000" pitchFamily="2" charset="2"/>
              <a:buChar char="Ø"/>
            </a:pPr>
            <a:endParaRPr lang="en-US" b="1" u="sng" dirty="0" smtClean="0"/>
          </a:p>
        </p:txBody>
      </p:sp>
      <p:sp>
        <p:nvSpPr>
          <p:cNvPr id="4" name="Footer Placeholder 3"/>
          <p:cNvSpPr>
            <a:spLocks noGrp="1"/>
          </p:cNvSpPr>
          <p:nvPr>
            <p:ph type="ftr" sz="quarter" idx="11"/>
          </p:nvPr>
        </p:nvSpPr>
        <p:spPr/>
        <p:txBody>
          <a:bodyPr/>
          <a:lstStyle/>
          <a:p>
            <a:r>
              <a:rPr lang="en-US" smtClean="0"/>
              <a:t>SAR Imager Team</a:t>
            </a:r>
            <a:endParaRPr lang="en-US"/>
          </a:p>
        </p:txBody>
      </p:sp>
      <p:sp>
        <p:nvSpPr>
          <p:cNvPr id="5" name="Slide Number Placeholder 4"/>
          <p:cNvSpPr>
            <a:spLocks noGrp="1"/>
          </p:cNvSpPr>
          <p:nvPr>
            <p:ph type="sldNum" sz="quarter" idx="12"/>
          </p:nvPr>
        </p:nvSpPr>
        <p:spPr/>
        <p:txBody>
          <a:bodyPr/>
          <a:lstStyle/>
          <a:p>
            <a:pPr algn="r"/>
            <a:fld id="{703D5B72-A720-44FC-8017-B2C9BDBBADC0}" type="slidenum">
              <a:rPr lang="en-US" sz="1050" smtClean="0">
                <a:solidFill>
                  <a:schemeClr val="bg1"/>
                </a:solidFill>
                <a:latin typeface="Calibri" panose="020F0502020204030204" pitchFamily="34" charset="0"/>
              </a:rPr>
              <a:pPr algn="r"/>
              <a:t>8</a:t>
            </a:fld>
            <a:endParaRPr lang="en-US" sz="1050" dirty="0">
              <a:solidFill>
                <a:schemeClr val="bg1"/>
              </a:solidFill>
              <a:latin typeface="Calibri" panose="020F0502020204030204" pitchFamily="34" charset="0"/>
            </a:endParaRPr>
          </a:p>
        </p:txBody>
      </p:sp>
      <p:sp>
        <p:nvSpPr>
          <p:cNvPr id="6"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2878002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idx="11"/>
          </p:nvPr>
        </p:nvSpPr>
        <p:spPr/>
        <p:txBody>
          <a:bodyPr/>
          <a:lstStyle/>
          <a:p>
            <a:r>
              <a:rPr lang="en-US" smtClean="0"/>
              <a:t>SAR Imager Team</a:t>
            </a:r>
            <a:endParaRPr lang="en-US"/>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050" b="0" i="0" u="none" strike="noStrike" cap="none" baseline="0" smtClean="0">
                <a:solidFill>
                  <a:srgbClr val="FFFFFF"/>
                </a:solidFill>
                <a:latin typeface="Calibri"/>
                <a:ea typeface="Calibri"/>
                <a:cs typeface="Calibri"/>
                <a:sym typeface="Calibri"/>
                <a:rtl val="0"/>
              </a:rPr>
              <a:t>9</a:t>
            </a:fld>
            <a:endParaRPr lang="en-US" sz="1050" b="0" i="0" u="none" strike="noStrike" cap="none" baseline="0">
              <a:solidFill>
                <a:srgbClr val="FFFFFF"/>
              </a:solidFill>
              <a:latin typeface="Calibri"/>
              <a:ea typeface="Calibri"/>
              <a:cs typeface="Calibri"/>
              <a:sym typeface="Calibri"/>
              <a:rtl val="0"/>
            </a:endParaRPr>
          </a:p>
        </p:txBody>
      </p:sp>
      <p:pic>
        <p:nvPicPr>
          <p:cNvPr id="8" name="Picture 7"/>
          <p:cNvPicPr>
            <a:picLocks noChangeAspect="1"/>
          </p:cNvPicPr>
          <p:nvPr/>
        </p:nvPicPr>
        <p:blipFill>
          <a:blip r:embed="rId2"/>
          <a:stretch>
            <a:fillRect/>
          </a:stretch>
        </p:blipFill>
        <p:spPr>
          <a:xfrm>
            <a:off x="769476" y="1344187"/>
            <a:ext cx="10656219" cy="647700"/>
          </a:xfrm>
          <a:prstGeom prst="rect">
            <a:avLst/>
          </a:prstGeom>
        </p:spPr>
      </p:pic>
      <p:pic>
        <p:nvPicPr>
          <p:cNvPr id="9" name="Picture 8"/>
          <p:cNvPicPr>
            <a:picLocks noChangeAspect="1"/>
          </p:cNvPicPr>
          <p:nvPr/>
        </p:nvPicPr>
        <p:blipFill>
          <a:blip r:embed="rId3"/>
          <a:stretch>
            <a:fillRect/>
          </a:stretch>
        </p:blipFill>
        <p:spPr>
          <a:xfrm>
            <a:off x="1761399" y="279403"/>
            <a:ext cx="8672371" cy="5822951"/>
          </a:xfrm>
          <a:prstGeom prst="rect">
            <a:avLst/>
          </a:prstGeom>
        </p:spPr>
      </p:pic>
      <p:sp>
        <p:nvSpPr>
          <p:cNvPr id="7" name="Footer Placeholder 2"/>
          <p:cNvSpPr txBox="1">
            <a:spLocks/>
          </p:cNvSpPr>
          <p:nvPr/>
        </p:nvSpPr>
        <p:spPr>
          <a:xfrm>
            <a:off x="526473" y="6454115"/>
            <a:ext cx="2335668"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SCOTT NICEWONGER</a:t>
            </a:r>
            <a:endParaRPr lang="en-US" dirty="0"/>
          </a:p>
        </p:txBody>
      </p:sp>
    </p:spTree>
    <p:extLst>
      <p:ext uri="{BB962C8B-B14F-4D97-AF65-F5344CB8AC3E}">
        <p14:creationId xmlns:p14="http://schemas.microsoft.com/office/powerpoint/2010/main" val="22119213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wLjEiLCJPcmlnaW5hbEFzc2VtYmx5VmVyc2lvbiI6IjMuMDAuMDcuMDAiLCJFZGl0aW9uIjoiQmFzaWMiLCJJc1BsdXNFZGl0aW9uIjpmYWxzZX0sIkVmZmVjdCI6MSwiU3R5bGUiOnsiJGlkIjoiMyIsIlRpbWViYW5kU3R5bGUiOnsiJGlkIjoiNCIsIlNjYWxlTWFya2luZyI6MCwiU2hhcGUiOjAsIlNoYXBlU3R5bGUiOnsiJGlkIjoiNSIsIk1hcmdpbiI6eyIkaWQiOiI2IiwiVG9wIjowLCJMZWZ0IjoxMCwiUmlnaHQiOjEwLCJCb3R0b20iOjB9LCJQYWRkaW5nIjp7IiRpZCI6IjciLCJUb3AiOjUsIkxlZnQiOjAsIlJpZ2h0IjowLCJCb3R0b20iOjV9LCJCYWNrZ3JvdW5kIjp7IiRpZCI6IjgiLCJDb2xvciI6eyIkaWQiOiI5IiwiQSI6MjU1LCJSIjozMSwiRyI6NzMsIkIiOjEyNX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CwiVG9kYXlNYXJrZXJQb3NpdGlvbiI6MC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x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L2QveXl5eSIsIlNlcGFyYXRvciI6Ii8iLCJVc2VJbnRlcm5hdGlvbmFsRGF0ZUZvcm1hdCI6ZmFsc2V9LCJJc1Zpc2libGUiOnRydWUsIlBhcmVudFN0eWxlIjpudWxsfSwiRGVmYXVsdFRhc2tTdHlsZSI6eyIkaWQiOiI4MCIsIlNoYXBlIjow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2LTAzLTA3VDAwOjAwOjAwWiIsIkVuZERhdGUiOiIyMDE2LTA0LTIxVDIzOjU5OjU5Ljk5OVoiLCJGb3JtYXQiOiJNTS9kZCIsIlR5cGUiOjAsIkF1dG9EYXRlUmFuZ2UiOmZhbHNlLCJXb3JraW5nRGF5cyI6MzEsIlRvZGF5TWFya2VyVGV4dCI6IlRvZGF5IiwiQXV0b1NjYWxlVHlwZSI6ZmFsc2V9LCJNaWxlc3RvbmVzIjpbeyIkaWQiOiIxMjMiLCJEYXRlIjoiMjAxNi0wMy0xM1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IzNCwiRyI6MjIsIkIiOjMwfX0sIkxpbmVXZWlnaHQiOjEuMCwiTGluZVR5cGUiOjAsIlBhcmVudFN0eWxlIjp7IiRyZWYiOiI1NSJ9fSwiSXNCZWxvd1RpbWViYW5kIjp0cnVlLCJIaWRlRGF0ZSI6ZmFsc2UsIlNoYXBlU2l6ZSI6MSwiU3BhY2luZyI6MS4wLCJQYWRkaW5nIjp7IiRyZWYiOiI1OCJ9LCJTaGFwZVN0eWxlIjp7IiRpZCI6IjEyOCIsIk1hcmdpbiI6eyIkcmVmIjoiNjAifSwiUGFkZGluZyI6eyIkcmVmIjoiNjEifSwiQmFja2dyb3VuZCI6eyIkaWQiOiIxMjkiLCJDb2xvciI6eyIkaWQiOiIxMzAiLCJBIjoyNTUsIlIiOjIzNCwiRyI6MjIsIkIiOjMw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mQxZDcxNGViLWFkYzQtNDBmZS04MjIxLWNlYjNhYmE0NGMwOSIsIkltcG9ydElkIjpudWxsLCJUaXRsZSI6IlNwcmluZyBcIkJyZWFrXCIgRW5kIiwiTm90ZSI6bnVsbCwiSHlwZXJsaW5rIjpudWxsLCJJc0NoYW5nZWQiOmZhbHNlLCJJc05ldyI6ZmFsc2V9LHsiJGlkIjoiMTM4IiwiRGF0ZSI6IjIwMTYtMDMtMjV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ODksIlIiOjY4LCJHIjo4NCwiQiI6MTA2fX0sIkxpbmVXZWlnaHQiOjEuMCwiTGluZVR5cGUiOjAsIlBhcmVudFN0eWxlIjp7IiRyZWYiOiI1NSJ9fSwiSXNCZWxvd1RpbWViYW5kIjpmYWxzZSwiSGlkZURhdGUiOmZhbHNlLCJTaGFwZVNpemUiOjEsIlNwYWNpbmciOjEuMCwiUGFkZGluZyI6eyIkcmVmIjoiNTgifSwiU2hhcGVTdHlsZSI6eyIkaWQiOiIxNDMiLCJNYXJnaW4iOnsiJHJlZiI6IjYwIn0sIlBhZGRpbmciOnsiJHJlZiI6IjYxIn0sIkJhY2tncm91bmQiOnsiJGlkIjoiMTQ0IiwiQ29sb3IiOnsiJGlkIjoiMTQ1IiwiQSI6MjU1LCJSIjoyNTQsIkciOjE4NiwiQiI6MTB9fSwiSXNWaXNpYmxlIjp0cnVlLCJXaWR0aCI6MTguMCwiSGVpZ2h0IjoyMC4wLCJCb3JkZXJTdHlsZSI6eyIkaWQiOiIxNDYiLCJMaW5lQ29sb3IiOnsiJHJlZiI6IjYzIn0sIkxpbmVXZWlnaHQiOjAuMCwiTGluZVR5cGUiOjAsIlBhcmVudFN0eWxlIjp7IiRyZWYiOiI2MiJ9fSwiUGFyZW50U3R5bGUiOnsiJHJlZiI6IjU5In19LCJUaXRsZVN0eWxlIjp7IiRpZCI6IjE0NyIsIkZvbnRTZXR0aW5ncyI6eyIkaWQiOiIxND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GNjMWJhNjItYmM5Mi00NzkzLTk5ZjMtOTlmMWRhYWM4ZDA3IiwiSW1wb3J0SWQiOm51bGwsIlRpdGxlIjoiUHJlc2VudGF0aW9uIElJIiwiTm90ZSI6bnVsbCwiSHlwZXJsaW5rIjpudWxsLCJJc0NoYW5nZWQiOmZhbHNlLCJJc05ldyI6ZmFsc2V9LHsiJGlkIjoiMTUzIiwiRGF0ZSI6IjIwMTYtMDMtMjlUMjM6NTk6NTkuOTk5WiIsIlN0eWxlIjp7IiRpZCI6IjE1NCIsIlNoYXBlIjoyLCJDb25uZWN0b3JNYXJnaW4iOnsiJHJlZiI6IjU0In0sIkNvbm5lY3RvclN0eWxlIjp7IiRpZCI6IjE1NSIsIkxpbmVDb2xvciI6eyIkaWQiOiIxNTYiLCIkdHlwZSI6Ik5MUkUuQ29tbW9uLkRvbS5Tb2xpZENvbG9yQnJ1c2gsIE5MUkUuQ29tbW9uIiwiQ29sb3IiOnsiJGlkIjoiMTU3IiwiQSI6MTI3LCJSIjoyMzQsIkciOjIyLCJCIjozMH19LCJMaW5lV2VpZ2h0IjoxLjAsIkxpbmVUeXBlIjowLCJQYXJlbnRTdHlsZSI6eyIkcmVmIjoiNTUifX0sIklzQmVsb3dUaW1lYmFuZCI6dHJ1ZSwiSGlkZURhdGUiOmZhbHNlLCJTaGFwZVNpemUiOjEsIlNwYWNpbmciOjEuMCwiUGFkZGluZyI6eyIkcmVmIjoiNTgifSwiU2hhcGVTdHlsZSI6eyIkaWQiOiIxNTgiLCJNYXJnaW4iOnsiJHJlZiI6IjYwIn0sIlBhZGRpbmciOnsiJHJlZiI6IjYxIn0sIkJhY2tncm91bmQiOnsiJGlkIjoiMTU5IiwiQ29sb3IiOnsiJGlkIjoiMTYwIiwiQSI6MjU1LCJSIjoyMzQsIkciOjIyLCJCIjozMH19LCJJc1Zpc2libGUiOnRydWUsIldpZHRoIjoxOC4wLCJIZWlnaHQiOjIwLjAsIkJvcmRlclN0eWxlIjp7IiRpZCI6IjE2MSIsIkxpbmVDb2xvciI6eyIkcmVmIjoiNjMifSwiTGluZVdlaWdodCI6MC4wLCJMaW5lVHlwZSI6MCwiUGFyZW50U3R5bGUiOnsiJHJlZiI6IjYyIn19LCJQYXJlbnRTdHlsZSI6eyIkcmVmIjoiNTkifX0sIlRpdGxlU3R5bGUiOnsiJGlkIjoiMTYyIiwiRm9udFNldHRpbmdzIjp7IiRpZCI6IjE2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0IiwiTGluZUNvbG9yIjpudWxsLCJMaW5lV2VpZ2h0IjowLjAsIkxpbmVUeXBlIjowLCJQYXJlbnRTdHlsZSI6bnVsbH0sIlBhcmVudFN0eWxlIjp7IiRyZWYiOiI2NSJ9fSwiRGF0ZVN0eWxlIjp7IiRpZCI6IjE2NSIsIkZvbnRTZXR0aW5ncyI6eyIkaWQiOiIxN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0ZjIxOGI4My1hZWI1LTRhMzUtOWI1ZC02ZGY0NzlkNGExNGUiLCJJbXBvcnRJZCI6bnVsbCwiVGl0bGUiOiJHZW4gSUkgUHJvdG90eXBlIENvbXBsZXRlIiwiTm90ZSI6bnVsbCwiSHlwZXJsaW5rIjpudWxsLCJJc0NoYW5nZWQiOmZhbHNlLCJJc05ldyI6ZmFsc2V9LHsiJGlkIjoiMTY4IiwiRGF0ZSI6IjIwMTYtMDQtMDFUMjM6NTk6NTkuOTk5WiIsIlN0eWxlIjp7IiRpZCI6IjE2OSIsIlNoYXBlIjoyLCJDb25uZWN0b3JNYXJnaW4iOnsiJHJlZiI6IjU0In0sIkNvbm5lY3RvclN0eWxlIjp7IiRpZCI6IjE3MCIsIkxpbmVDb2xvciI6eyIkaWQiOiIxNzEiLCIkdHlwZSI6Ik5MUkUuQ29tbW9uLkRvbS5Tb2xpZENvbG9yQnJ1c2gsIE5MUkUuQ29tbW9uIiwiQ29sb3IiOnsiJGlkIjoiMTcyIiwiQSI6MTI3LCJSIjo5MSwiRyI6MTU1LCJCIjoyMTN9fSwiTGluZVdlaWdodCI6MS4wLCJMaW5lVHlwZSI6MCwiUGFyZW50U3R5bGUiOnsiJHJlZiI6IjU1In19LCJJc0JlbG93VGltZWJhbmQiOmZhbHNlLCJIaWRlRGF0ZSI6ZmFsc2UsIlNoYXBlU2l6ZSI6MSwiU3BhY2luZyI6MS4wLCJQYWRkaW5nIjp7IiRyZWYiOiI1OCJ9LCJTaGFwZVN0eWxlIjp7IiRpZCI6IjE3MyIsIk1hcmdpbiI6eyIkcmVmIjoiNjAifSwiUGFkZGluZyI6eyIkcmVmIjoiNjEifSwiQmFja2dyb3VuZCI6eyIkaWQiOiIxNzQiLCJDb2xvciI6eyIkaWQiOiIxNzUiLCJBIjoyNTUsIlIiOjkxLCJHIjoxNTUsIkIiOjIxM3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0ZDQ5ZGYwZS0zMDYxLTQ0OWEtOWI0YS1kNzlmZGUxMWY2N2EiLCJJbXBvcnRJZCI6bnVsbCwiVGl0bGUiOiJPcGVyYXRpb24gTWFudWFsICYgRGVzaWduIFJlcG9ydCIsIk5vdGUiOm51bGwsIkh5cGVybGluayI6bnVsbCwiSXNDaGFuZ2VkIjpmYWxzZSwiSXNOZXciOmZhbHNlfSx7IiRpZCI6IjE4MyIsIkRhdGUiOiIyMDE2LTA0LTA0VDIzOjU5OjU5Ljk5OVoiLCJTdHlsZSI6eyIkaWQiOiIxODQiLCJTaGFwZSI6MiwiQ29ubmVjdG9yTWFyZ2luIjp7IiRyZWYiOiI1NCJ9LCJDb25uZWN0b3JTdHlsZSI6eyIkaWQiOiIxODUiLCJMaW5lQ29sb3IiOnsiJGlkIjoiMTg2IiwiJHR5cGUiOiJOTFJFLkNvbW1vbi5Eb20uU29saWRDb2xvckJydXNoLCBOTFJFLkNvbW1vbiIsIkNvbG9yIjp7IiRpZCI6IjE4NyIsIkEiOjEyNywiUiI6MjM0LCJHIjoyMiwiQiI6MzB9fSwiTGluZVdlaWdodCI6MS4wLCJMaW5lVHlwZSI6MCwiUGFyZW50U3R5bGUiOnsiJHJlZiI6IjU1In19LCJJc0JlbG93VGltZWJhbmQiOnRydWUsIkhpZGVEYXRlIjpmYWxzZSwiU2hhcGVTaXplIjoxLCJTcGFjaW5nIjoxLjAsIlBhZGRpbmciOnsiJHJlZiI6IjU4In0sIlNoYXBlU3R5bGUiOnsiJGlkIjoiMTg4IiwiTWFyZ2luIjp7IiRyZWYiOiI2MCJ9LCJQYWRkaW5nIjp7IiRyZWYiOiI2MSJ9LCJCYWNrZ3JvdW5kIjp7IiRpZCI6IjE4OSIsIkNvbG9yIjp7IiRpZCI6IjE5MCIsIkEiOjI1NSwiUiI6MjM0LCJHIjoyMiwiQiI6MzB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WVmYjIwYWItNjFkZi00NTg4LTlkMDktNmRjMGU5MDIxN2Y3IiwiSW1wb3J0SWQiOm51bGwsIlRpdGxlIjoiR2VuIElJIFByb3RvdHlwZSBWZXJpZmllZCIsIk5vdGUiOm51bGwsIkh5cGVybGluayI6bnVsbCwiSXNDaGFuZ2VkIjpmYWxzZSwiSXNOZXciOmZhbHNlfSx7IiRpZCI6IjE5OCIsIkRhdGUiOiIyMDE2LTA0LTA4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g5LCJSIjoxMTIsIkciOjE3MywiQiI6NzF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ExMiwiRyI6MTczLCJCIjo3MX19LCJJc1Zpc2libGUiOnRydWUsIldpZHRoIjoxOC4wLCJIZWlnaHQiOjIwLjAsIkJvcmRlclN0eWxlIjp7IiRpZCI6IjIwNiIsIkxpbmVDb2xvciI6eyIkcmVmIjoiNjMifSwiTGluZVdlaWdodCI6MC4wLCJMaW5lVHlwZSI6MCwiUGFyZW50U3R5bGUiOnsiJHJlZiI6IjYyIn19LCJQYXJlbnRTdHlsZSI6eyIkcmVmIjoiNTkifX0sIlRpdGxlU3R5bGUiOnsiJGlkIjoiMjA3IiwiRm9udFNldHRpbmdzIjp7IiRpZCI6IjIw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A5IiwiTGluZUNvbG9yIjpudWxsLCJMaW5lV2VpZ2h0IjowLjAsIkxpbmVUeXBlIjowLCJQYXJlbnRTdHlsZSI6bnVsbH0sIlBhcmVudFN0eWxlIjp7IiRyZWYiOiI2NSJ9fSwiRGF0ZVN0eWxlIjp7IiRpZCI6IjIxMCIsIkZvbnRTZXR0aW5ncyI6eyIkaWQiOiIyM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T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wNTFhMzJlNC1mZjBlLTQ3MjItOTM4MC02NjlkZTY0ZmU1YWIiLCJJbXBvcnRJZCI6bnVsbCwiVGl0bGUiOiJGaW5hbCBSZXBvcnQsIEZpbmFsIFdlYnBhZ2UsIE5vdGVib29rcyIsIk5vdGUiOm51bGwsIkh5cGVybGluayI6bnVsbCwiSXNDaGFuZ2VkIjpmYWxzZSwiSXNOZXciOmZhbHNlfSx7IiRpZCI6IjIxMyIsIkRhdGUiOiIyMDE2LTA0LTE0VDIzOjU5OjU5Ljk5OVoiLCJTdHlsZSI6eyIkaWQiOiIyMTQiLCJTaGFwZSI6MiwiQ29ubmVjdG9yTWFyZ2luIjp7IiRyZWYiOiI1NCJ9LCJDb25uZWN0b3JTdHlsZSI6eyIkaWQiOiIyMTUiLCJMaW5lQ29sb3IiOnsiJGlkIjoiMjE2IiwiJHR5cGUiOiJOTFJFLkNvbW1vbi5Eb20uU29saWRDb2xvckJydXNoLCBOTFJFLkNvbW1vbiIsIkNvbG9yIjp7IiRpZCI6IjIxNyIsIkEiOjg5LCJSIjoxMTIsIkciOjE3MywiQiI6NzF9fSwiTGluZVdlaWdodCI6MS4wLCJMaW5lVHlwZSI6MCwiUGFyZW50U3R5bGUiOnsiJHJlZiI6IjU1In19LCJJc0JlbG93VGltZWJhbmQiOmZhbHNlLCJIaWRlRGF0ZSI6ZmFsc2UsIlNoYXBlU2l6ZSI6MSwiU3BhY2luZyI6MS4wLCJQYWRkaW5nIjp7IiRyZWYiOiI1OCJ9LCJTaGFwZVN0eWxlIjp7IiRpZCI6IjIxOCIsIk1hcmdpbiI6eyIkcmVmIjoiNjAifSwiUGFkZGluZyI6eyIkcmVmIjoiNjEifSwiQmFja2dyb3VuZCI6eyIkaWQiOiIyMTkiLCJDb2xvciI6eyIkaWQiOiIyMjAiLCJBIjoyNTUsIlIiOjI1NSwiRyI6MTkyLCJCIjowfX0sIklzVmlzaWJsZSI6dHJ1ZSwiV2lkdGgiOjE4LjAsIkhlaWdodCI6MjAuMCwiQm9yZGVyU3R5bGUiOnsiJGlkIjoiMjIxIiwiTGluZUNvbG9yIjp7IiRyZWYiOiI2MyJ9LCJMaW5lV2VpZ2h0IjowLjAsIkxpbmVUeXBlIjowLCJQYXJlbnRTdHlsZSI6eyIkcmVmIjoiNjIifX0sIlBhcmVudFN0eWxlIjp7IiRyZWYiOiI1OSJ9fSwiVGl0bGVTdHlsZSI6eyIkaWQiOiIyMjIiLCJGb250U2V0dGluZ3MiOnsiJGlkIjoiMjIzIiwiRm9udFNpemUiOjExLCJGb250TmFtZSI6IkNhbGlicmkiLCJJc0JvbGQiOnRydWUsIklzSXRhbGljIjpmYWxzZSwiSXNVbmRlcmxpbmVkIjpmYWxzZSwiUGFyZW50U3R5bGUiOnsiJHJlZiI6IjY2In19LCJBdXRvU2l6ZSI6MiwiRm9yZWdyb3VuZCI6eyIkcmVmIjoiNjcifSwiTWF4V2lkdGgiOjY5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yNCIsIkxpbmVDb2xvciI6bnVsbCwiTGluZVdlaWdodCI6MC4wLCJMaW5lVHlwZSI6MCwiUGFyZW50U3R5bGUiOm51bGx9LCJQYXJlbnRTdHlsZSI6eyIkcmVmIjoiNjUifX0sIkRhdGVTdHlsZSI6eyIkaWQiOiIyMjUiLCJGb250U2V0dGluZ3MiOnsiJGlkIjoiMjI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OWY4NjBmOGQtNjVlZS00YWFjLTg1MDMtOWYzMGMyZmZjZjMzIiwiSW1wb3J0SWQiOm51bGwsIlRpdGxlIjoiRmluYWwgUHJlc2VudGF0aW9uICYgT3BlbiBIb3VzZSIsIk5vdGUiOm51bGwsIkh5cGVybGluayI6bnVsbCwiSXNDaGFuZ2VkIjpmYWxzZSwiSXNOZXciOmZhbHNlfV0sIlRhc2tzIjpbeyIkaWQiOiIyMjgiLCJHcm91cE5hbWUiOm51bGwsIlN0YXJ0RGF0ZSI6IjIwMTYtMDMtMTRUMDA6MDA6MDBaIiwiRW5kRGF0ZSI6IjIwMTYtMDMtMTdUMjM6NTk6NTkuOTk5WiIsIlBlcmNlbnRhZ2VDb21wbGV0ZSI6bnVsbCwiU3R5bGUiOnsiJGlkIjoiMjI5IiwiU2hhcGUiOjAsIlNoYXBlVGhpY2tuZXNzIjoxLCJEdXJhdGlvbkZvcm1hdCI6MCwiSW5jbHVkZU5vbldvcmtpbmdEYXlzSW5EdXJhdGlvbiI6dHJ1ZSwiUGVyY2VudGFnZUNvbXBsZXRlU3R5bGUiOnsiJGlkIjoiMjMwIiwiRm9udFNldHRpbmdzIjp7IiRpZCI6IjIz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zMiIsIkxpbmVDb2xvciI6bnVsbCwiTGluZVdlaWdodCI6MC4wLCJMaW5lVHlwZSI6MCwiUGFyZW50U3R5bGUiOm51bGx9LCJQYXJlbnRTdHlsZSI6eyIkcmVmIjoiODEifX0sIkR1cmF0aW9uU3R5bGUiOnsiJGlkIjoiMjMzIiwiRm9udFNldHRpbmdzIjp7IiRpZCI6IjIz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NSIsIkxpbmVDb2xvciI6bnVsbCwiTGluZVdlaWdodCI6MC4wLCJMaW5lVHlwZSI6MCwiUGFyZW50U3R5bGUiOm51bGx9LCJQYXJlbnRTdHlsZSI6eyIkcmVmIjoiODgifX0sIkhvcml6b250YWxDb25uZWN0b3JTdHlsZSI6eyIkaWQiOiIyMzYiLCJMaW5lQ29sb3IiOnsiJHJlZiI6Ijk2In0sIkxpbmVXZWlnaHQiOjEuMCwiTGluZVR5cGUiOjAsIlBhcmVudFN0eWxlIjp7IiRyZWYiOiI5NSJ9fSwiVmVydGljYWxDb25uZWN0b3JTdHlsZSI6eyIkaWQiOiIyMzc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ZmFsc2UsIlBlcmNlbnRhZ2VDb21wbGV0ZVNoYXBlT3BhY2l0eSI6MzUsIlNoYXBlU3R5bGUiOnsiJGlkIjoiMjM4IiwiTWFyZ2luIjp7IiRyZWYiOiIxMDIifSwiUGFkZGluZyI6eyIkcmVmIjoiMTAzIn0sIkJhY2tncm91bmQiOnsiJGlkIjoiMjM5IiwiQ29sb3IiOnsiJGlkIjoiMjQwIiwiQSI6MjU1LCJSIjoyLCJHIjoxNzgsIkIiOjIzOH19LCJJc1Zpc2libGUiOnRydWUsIldpZHRoIjowLjAsIkhlaWdodCI6MTYuMCwiQm9yZGVyU3R5bGUiOnsiJGlkIjoiMjQxIiwiTGluZUNvbG9yIjp7IiRyZWYiOiIxMDUifSwiTGluZVdlaWdodCI6MC4wLCJMaW5lVHlwZSI6MCwiUGFyZW50U3R5bGUiOnsiJHJlZiI6IjEwNCJ9fSwiUGFyZW50U3R5bGUiOnsiJHJlZiI6IjEwMSJ9fSwiVGl0bGVTdHlsZSI6eyIkaWQiOiIyNDIiLCJGb250U2V0dGluZ3MiOnsiJGlkIjoiMjQ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0NCIsIkxpbmVDb2xvciI6bnVsbCwiTGluZVdlaWdodCI6MC4wLCJMaW5lVHlwZSI6MCwiUGFyZW50U3R5bGUiOm51bGx9LCJQYXJlbnRTdHlsZSI6eyIkcmVmIjoiMTA3In19LCJEYXRlU3R5bGUiOnsiJGlkIjoiMjQ1IiwiRm9udFNldHRpbmdzIjp7IiRpZCI6IjI0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Q3IiwiTGluZUNvbG9yIjpudWxsLCJMaW5lV2VpZ2h0IjowLjAsIkxpbmVUeXBlIjowLCJQYXJlbnRTdHlsZSI6bnVsbH0sIlBhcmVudFN0eWxlIjp7IiRyZWYiOiIxMTQifX0sIkRhdGVGb3JtYXQiOnsiJHJlZiI6IjEyMSJ9LCJJc1Zpc2libGUiOnRydWUsIlBhcmVudFN0eWxlIjp7IiRyZWYiOiI4MCJ9fSwiSW5kZXgiOjEsIklkIjoiNWExODRkNjEtZjVlMi00MzhkLWI2M2EtZTU4MDJhZjliMzA1IiwiSW1wb3J0SWQiOm51bGwsIlRpdGxlIjoiQ29tcG9uZW50IEhvdXNpbmcgRmFiICYgQXNzZW1ibHkiLCJOb3RlIjpudWxsLCJIeXBlcmxpbmsiOm51bGwsIklzQ2hhbmdlZCI6ZmFsc2UsIklzTmV3IjpmYWxzZX0seyIkaWQiOiIyNDgiLCJHcm91cE5hbWUiOm51bGwsIlN0YXJ0RGF0ZSI6IjIwMTYtMDMtMThUMDA6MDA6MDBaIiwiRW5kRGF0ZSI6IjIwMTYtMDMtMjVUMjM6NTk6NTkuOTk5WiIsIlBlcmNlbnRhZ2VDb21wbGV0ZSI6bnVsbCwiU3R5bGUiOnsiJGlkIjoiMjQ5IiwiU2hhcGUiOjAsIlNoYXBlVGhpY2tuZXNzIjoxLCJEdXJhdGlvbkZvcm1hdCI6MCwiSW5jbHVkZU5vbldvcmtpbmdEYXlzSW5EdXJhdGlvbiI6dHJ1ZSwiUGVyY2VudGFnZUNvbXBsZXRlU3R5bGUiOnsiJGlkIjoiMjUwIiwiRm9udFNldHRpbmdzIjp7IiRpZCI6IjI1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1MiIsIkxpbmVDb2xvciI6bnVsbCwiTGluZVdlaWdodCI6MC4wLCJMaW5lVHlwZSI6MCwiUGFyZW50U3R5bGUiOm51bGx9LCJQYXJlbnRTdHlsZSI6eyIkcmVmIjoiODEifX0sIkR1cmF0aW9uU3R5bGUiOnsiJGlkIjoiMjUzIiwiRm9udFNldHRpbmdzIjp7IiRpZCI6IjI1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NSIsIkxpbmVDb2xvciI6bnVsbCwiTGluZVdlaWdodCI6MC4wLCJMaW5lVHlwZSI6MCwiUGFyZW50U3R5bGUiOm51bGx9LCJQYXJlbnRTdHlsZSI6eyIkcmVmIjoiODgifX0sIkhvcml6b250YWxDb25uZWN0b3JTdHlsZSI6eyIkaWQiOiIyNTYiLCJMaW5lQ29sb3IiOnsiJHJlZiI6Ijk2In0sIkxpbmVXZWlnaHQiOjEuMCwiTGluZVR5cGUiOjAsIlBhcmVudFN0eWxlIjp7IiRyZWYiOiI5NSJ9fSwiVmVydGljYWxDb25uZWN0b3JTdHlsZSI6eyIkaWQiOiIyNTc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ZmFsc2UsIlBlcmNlbnRhZ2VDb21wbGV0ZVNoYXBlT3BhY2l0eSI6MzUsIlNoYXBlU3R5bGUiOnsiJGlkIjoiMjU4IiwiTWFyZ2luIjp7IiRyZWYiOiIxMDIifSwiUGFkZGluZyI6eyIkcmVmIjoiMTAzIn0sIkJhY2tncm91bmQiOnsiJGlkIjoiMjU5IiwiQ29sb3IiOnsiJGlkIjoiMjYwIiwiQSI6MjU1LCJSIjoyNTUsIkciOjE5MiwiQiI6MH19LCJJc1Zpc2libGUiOnRydWUsIldpZHRoIjowLjAsIkhlaWdodCI6MTYuMCwiQm9yZGVyU3R5bGUiOnsiJGlkIjoiMjYxIiwiTGluZUNvbG9yIjp7IiRyZWYiOiIxMDUifSwiTGluZVdlaWdodCI6MC4wLCJMaW5lVHlwZSI6MCwiUGFyZW50U3R5bGUiOnsiJHJlZiI6IjEwNCJ9fSwiUGFyZW50U3R5bGUiOnsiJHJlZiI6IjEwMSJ9fSwiVGl0bGVTdHlsZSI6eyIkaWQiOiIyNjIiLCJGb250U2V0dGluZ3MiOnsiJGlkIjoiMjY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2NCIsIkxpbmVDb2xvciI6bnVsbCwiTGluZVdlaWdodCI6MC4wLCJMaW5lVHlwZSI6MCwiUGFyZW50U3R5bGUiOm51bGx9LCJQYXJlbnRTdHlsZSI6eyIkcmVmIjoiMTA3In19LCJEYXRlU3R5bGUiOnsiJGlkIjoiMjY1IiwiRm9udFNldHRpbmdzIjp7IiRpZCI6IjI2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Y3IiwiTGluZUNvbG9yIjpudWxsLCJMaW5lV2VpZ2h0IjowLjAsIkxpbmVUeXBlIjowLCJQYXJlbnRTdHlsZSI6bnVsbH0sIlBhcmVudFN0eWxlIjp7IiRyZWYiOiIxMTQifX0sIkRhdGVGb3JtYXQiOnsiJHJlZiI6IjEyMSJ9LCJJc1Zpc2libGUiOnRydWUsIlBhcmVudFN0eWxlIjp7IiRyZWYiOiI4MCJ9fSwiSW5kZXgiOjIsIklkIjoiMGM0M2VmNGEtMzhhYi00NmU1LWJiYzUtNzZmNTJmM2Y2M2ZjIiwiSW1wb3J0SWQiOm51bGwsIlRpdGxlIjoiR2VuIElJIE1pZ3JhdGlvbiIsIk5vdGUiOm51bGwsIkh5cGVybGluayI6bnVsbCwiSXNDaGFuZ2VkIjpmYWxzZSwiSXNOZXciOmZhbHNlfSx7IiRpZCI6IjI2OCIsIkdyb3VwTmFtZSI6bnVsbCwiU3RhcnREYXRlIjoiMjAxNi0wMy0yMVQwMDowMDowMFoiLCJFbmREYXRlIjoiMjAxNi0wMy0yNVQyMzo1OTo1OS45OTlaIiwiUGVyY2VudGFnZUNvbXBsZXRlIjpudWxsLCJTdHlsZSI6eyIkaWQiOiIyNjkiLCJTaGFwZSI6MCwiU2hhcGVUaGlja25lc3MiOjEsIkR1cmF0aW9uRm9ybWF0IjowLCJJbmNsdWRlTm9uV29ya2luZ0RheXNJbkR1cmF0aW9uIjp0cnVlLCJQZXJjZW50YWdlQ29tcGxldGVTdHlsZSI6eyIkaWQiOiIyNzAiLCJGb250U2V0dGluZ3MiOnsiJGlkIjoiMjc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cyIiwiTGluZUNvbG9yIjpudWxsLCJMaW5lV2VpZ2h0IjowLjAsIkxpbmVUeXBlIjowLCJQYXJlbnRTdHlsZSI6bnVsbH0sIlBhcmVudFN0eWxlIjp7IiRyZWYiOiI4MSJ9fSwiRHVyYXRpb25TdHlsZSI6eyIkaWQiOiIyNzMiLCJGb250U2V0dGluZ3MiOnsiJGlkIjoiMjc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1IiwiTGluZUNvbG9yIjpudWxsLCJMaW5lV2VpZ2h0IjowLjAsIkxpbmVUeXBlIjowLCJQYXJlbnRTdHlsZSI6bnVsbH0sIlBhcmVudFN0eWxlIjp7IiRyZWYiOiI4OCJ9fSwiSG9yaXpvbnRhbENvbm5lY3RvclN0eWxlIjp7IiRpZCI6IjI3NiIsIkxpbmVDb2xvciI6eyIkcmVmIjoiOTYifSwiTGluZVdlaWdodCI6MS4wLCJMaW5lVHlwZSI6MCwiUGFyZW50U3R5bGUiOnsiJHJlZiI6Ijk1In19LCJWZXJ0aWNhbENvbm5lY3RvclN0eWxlIjp7IiRpZCI6IjI3Ny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mYWxzZSwiUGVyY2VudGFnZUNvbXBsZXRlU2hhcGVPcGFjaXR5IjozNSwiU2hhcGVTdHlsZSI6eyIkaWQiOiIyNzgiLCJNYXJnaW4iOnsiJHJlZiI6IjEwMiJ9LCJQYWRkaW5nIjp7IiRyZWYiOiIxMDMifSwiQmFja2dyb3VuZCI6eyIkaWQiOiIyNzkiLCJDb2xvciI6eyIkaWQiOiIyODAiLCJBIjoyNTUsIlIiOjExMSwiRyI6NDksIkIiOjE1Mn19LCJJc1Zpc2libGUiOnRydWUsIldpZHRoIjowLjAsIkhlaWdodCI6MTYuMCwiQm9yZGVyU3R5bGUiOnsiJGlkIjoiMjgxIiwiTGluZUNvbG9yIjp7IiRyZWYiOiIxMDUifSwiTGluZVdlaWdodCI6MC4wLCJMaW5lVHlwZSI6MCwiUGFyZW50U3R5bGUiOnsiJHJlZiI6IjEwNCJ9fSwiUGFyZW50U3R5bGUiOnsiJHJlZiI6IjEwMSJ9fSwiVGl0bGVTdHlsZSI6eyIkaWQiOiIyODIiLCJGb250U2V0dGluZ3MiOnsiJGlkIjoiMjg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4NCIsIkxpbmVDb2xvciI6bnVsbCwiTGluZVdlaWdodCI6MC4wLCJMaW5lVHlwZSI6MCwiUGFyZW50U3R5bGUiOm51bGx9LCJQYXJlbnRTdHlsZSI6eyIkcmVmIjoiMTA3In19LCJEYXRlU3R5bGUiOnsiJGlkIjoiMjg1IiwiRm9udFNldHRpbmdzIjp7IiRpZCI6IjI4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3IiwiTGluZUNvbG9yIjpudWxsLCJMaW5lV2VpZ2h0IjowLjAsIkxpbmVUeXBlIjowLCJQYXJlbnRTdHlsZSI6bnVsbH0sIlBhcmVudFN0eWxlIjp7IiRyZWYiOiIxMTQifX0sIkRhdGVGb3JtYXQiOnsiJHJlZiI6IjEyMSJ9LCJJc1Zpc2libGUiOnRydWUsIlBhcmVudFN0eWxlIjp7IiRyZWYiOiI4MCJ9fSwiSW5kZXgiOjMsIklkIjoiN2YwMjU4NjMtYjU0My00ZjljLWE2ZjAtODNkNTZjYWM0ODIwIiwiSW1wb3J0SWQiOm51bGwsIlRpdGxlIjoiUkYgVGVzdCBSYW5nZSBTZXR1cCAmIEFsaWdubWVudCIsIk5vdGUiOm51bGwsIkh5cGVybGluayI6bnVsbCwiSXNDaGFuZ2VkIjpmYWxzZSwiSXNOZXciOmZhbHNlfSx7IiRpZCI6IjI4OCIsIkdyb3VwTmFtZSI6bnVsbCwiU3RhcnREYXRlIjoiMjAxNi0wMy0yM1QwMDowMDowMFoiLCJFbmREYXRlIjoiMjAxNi0wMy0yOVQyMzo1OTo1OS45OTlaIiwiUGVyY2VudGFnZUNvbXBsZXRlIjpudWxsLCJTdHlsZSI6eyIkaWQiOiIyODkiLCJTaGFwZSI6MCwiU2hhcGVUaGlja25lc3MiOjEsIkR1cmF0aW9uRm9ybWF0IjowLCJJbmNsdWRlTm9uV29ya2luZ0RheXNJbkR1cmF0aW9uIjp0cnVlLCJQZXJjZW50YWdlQ29tcGxldGVTdHlsZSI6eyIkaWQiOiIyOTAiLCJGb250U2V0dGluZ3MiOnsiJGlkIjoiMjk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kyIiwiTGluZUNvbG9yIjpudWxsLCJMaW5lV2VpZ2h0IjowLjAsIkxpbmVUeXBlIjowLCJQYXJlbnRTdHlsZSI6bnVsbH0sIlBhcmVudFN0eWxlIjp7IiRyZWYiOiI4MSJ9fSwiRHVyYXRpb25TdHlsZSI6eyIkaWQiOiIyOTMiLCJGb250U2V0dGluZ3MiOnsiJGlkIjoiMjk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1IiwiTGluZUNvbG9yIjpudWxsLCJMaW5lV2VpZ2h0IjowLjAsIkxpbmVUeXBlIjowLCJQYXJlbnRTdHlsZSI6bnVsbH0sIlBhcmVudFN0eWxlIjp7IiRyZWYiOiI4OCJ9fSwiSG9yaXpvbnRhbENvbm5lY3RvclN0eWxlIjp7IiRpZCI6IjI5NiIsIkxpbmVDb2xvciI6eyIkcmVmIjoiOTYifSwiTGluZVdlaWdodCI6MS4wLCJMaW5lVHlwZSI6MCwiUGFyZW50U3R5bGUiOnsiJHJlZiI6Ijk1In19LCJWZXJ0aWNhbENvbm5lY3RvclN0eWxlIjp7IiRpZCI6IjI5Ny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mYWxzZSwiUGVyY2VudGFnZUNvbXBsZXRlU2hhcGVPcGFjaXR5IjozNSwiU2hhcGVTdHlsZSI6eyIkaWQiOiIyOTgiLCJNYXJnaW4iOnsiJHJlZiI6IjEwMiJ9LCJQYWRkaW5nIjp7IiRyZWYiOiIxMDMifSwiQmFja2dyb3VuZCI6eyIkaWQiOiIyOTkiLCJDb2xvciI6eyIkaWQiOiIzMDAiLCJBIjoyNTUsIlIiOjIzNywiRyI6MTI1LCJCIjo0OX19LCJJc1Zpc2libGUiOnRydWUsIldpZHRoIjowLjAsIkhlaWdodCI6MTYuMCwiQm9yZGVyU3R5bGUiOnsiJGlkIjoiMzAxIiwiTGluZUNvbG9yIjp7IiRyZWYiOiIxMDUifSwiTGluZVdlaWdodCI6MC4wLCJMaW5lVHlwZSI6MCwiUGFyZW50U3R5bGUiOnsiJHJlZiI6IjEwNCJ9fSwiUGFyZW50U3R5bGUiOnsiJHJlZiI6IjEwMSJ9fSwiVGl0bGVTdHlsZSI6eyIkaWQiOiIzMDIiLCJGb250U2V0dGluZ3MiOnsiJGlkIjoiMzA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wNCIsIkxpbmVDb2xvciI6bnVsbCwiTGluZVdlaWdodCI6MC4wLCJMaW5lVHlwZSI6MCwiUGFyZW50U3R5bGUiOm51bGx9LCJQYXJlbnRTdHlsZSI6eyIkcmVmIjoiMTA3In19LCJEYXRlU3R5bGUiOnsiJGlkIjoiMzA1IiwiRm9udFNldHRpbmdzIjp7IiRpZCI6IjMw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3IiwiTGluZUNvbG9yIjpudWxsLCJMaW5lV2VpZ2h0IjowLjAsIkxpbmVUeXBlIjowLCJQYXJlbnRTdHlsZSI6bnVsbH0sIlBhcmVudFN0eWxlIjp7IiRyZWYiOiIxMTQifX0sIkRhdGVGb3JtYXQiOnsiJHJlZiI6IjEyMSJ9LCJJc1Zpc2libGUiOnRydWUsIlBhcmVudFN0eWxlIjp7IiRyZWYiOiI4MCJ9fSwiSW5kZXgiOjQsIklkIjoiODdlZTQ5OGItOWIwMi00ZTcyLWE5ZmQtNGJmMGI5M2E5MDdlIiwiSW1wb3J0SWQiOm51bGwsIlRpdGxlIjoiRGVsYXkgTGluZSBCZW5jaCBUZXN0aW5nIiwiTm90ZSI6bnVsbCwiSHlwZXJsaW5rIjpudWxsLCJJc0NoYW5nZWQiOmZhbHNlLCJJc05ldyI6ZmFsc2V9LHsiJGlkIjoiMzA4IiwiR3JvdXBOYW1lIjpudWxsLCJTdGFydERhdGUiOiIyMDE2LTAzLTMwVDAwOjAwOjAwWiIsIkVuZERhdGUiOiIyMDE2LTA0LTA0VDIzOjU5OjU5Ljk5OVoiLCJQZXJjZW50YWdlQ29tcGxldGUiOm51bGwsIlN0eWxlIjp7IiRpZCI6IjMwOSIsIlNoYXBlIjowLCJTaGFwZVRoaWNrbmVzcyI6MSwiRHVyYXRpb25Gb3JtYXQiOjAsIkluY2x1ZGVOb25Xb3JraW5nRGF5c0luRHVyYXRpb24iOnRydWUsIlBlcmNlbnRhZ2VDb21wbGV0ZVN0eWxlIjp7IiRpZCI6IjMxMCIsIkZvbnRTZXR0aW5ncyI6eyIkaWQiOiIzM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IiLCJMaW5lQ29sb3IiOm51bGwsIkxpbmVXZWlnaHQiOjAuMCwiTGluZVR5cGUiOjAsIlBhcmVudFN0eWxlIjpudWxsfSwiUGFyZW50U3R5bGUiOnsiJHJlZiI6IjgxIn19LCJEdXJhdGlvblN0eWxlIjp7IiRpZCI6IjMxMyIsIkZvbnRTZXR0aW5ncyI6eyIkaWQiOiIzMT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UiLCJMaW5lQ29sb3IiOm51bGwsIkxpbmVXZWlnaHQiOjAuMCwiTGluZVR5cGUiOjAsIlBhcmVudFN0eWxlIjpudWxsfSwiUGFyZW50U3R5bGUiOnsiJHJlZiI6Ijg4In19LCJIb3Jpem9udGFsQ29ubmVjdG9yU3R5bGUiOnsiJGlkIjoiMzE2IiwiTGluZUNvbG9yIjp7IiRyZWYiOiI5NiJ9LCJMaW5lV2VpZ2h0IjoxLjAsIkxpbmVUeXBlIjowLCJQYXJlbnRTdHlsZSI6eyIkcmVmIjoiOTUifX0sIlZlcnRpY2FsQ29ubmVjdG9yU3R5bGUiOnsiJGlkIjoiMzE3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mZhbHNlLCJQZXJjZW50YWdlQ29tcGxldGVTaGFwZU9wYWNpdHkiOjM1LCJTaGFwZVN0eWxlIjp7IiRpZCI6IjMxOCIsIk1hcmdpbiI6eyIkcmVmIjoiMTAyIn0sIlBhZGRpbmciOnsiJHJlZiI6IjEwMyJ9LCJCYWNrZ3JvdW5kIjp7IiRpZCI6IjMxOSIsIkNvbG9yIjp7IiRpZCI6IjMyMCIsIkEiOjI1NSwiUiI6MiwiRyI6MTc4LCJCIjoyMzh9fSwiSXNWaXNpYmxlIjp0cnVlLCJXaWR0aCI6MC4wLCJIZWlnaHQiOjE2LjAsIkJvcmRlclN0eWxlIjp7IiRpZCI6IjMyMSIsIkxpbmVDb2xvciI6eyIkcmVmIjoiMTA1In0sIkxpbmVXZWlnaHQiOjAuMCwiTGluZVR5cGUiOjAsIlBhcmVudFN0eWxlIjp7IiRyZWYiOiIxMDQifX0sIlBhcmVudFN0eWxlIjp7IiRyZWYiOiIxMDEifX0sIlRpdGxlU3R5bGUiOnsiJGlkIjoiMzIyIiwiRm9udFNldHRpbmdzIjp7IiRpZCI6IjMy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jQiLCJMaW5lQ29sb3IiOm51bGwsIkxpbmVXZWlnaHQiOjAuMCwiTGluZVR5cGUiOjAsIlBhcmVudFN0eWxlIjpudWxsfSwiUGFyZW50U3R5bGUiOnsiJHJlZiI6IjEwNyJ9fSwiRGF0ZVN0eWxlIjp7IiRpZCI6IjMyNSIsIkZvbnRTZXR0aW5ncyI6eyIkaWQiOiIzMj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NyIsIkxpbmVDb2xvciI6bnVsbCwiTGluZVdlaWdodCI6MC4wLCJMaW5lVHlwZSI6MCwiUGFyZW50U3R5bGUiOm51bGx9LCJQYXJlbnRTdHlsZSI6eyIkcmVmIjoiMTE0In19LCJEYXRlRm9ybWF0Ijp7IiRyZWYiOiIxMjEifSwiSXNWaXNpYmxlIjp0cnVlLCJQYXJlbnRTdHlsZSI6eyIkcmVmIjoiODAifX0sIkluZGV4Ijo1LCJJZCI6IjNkNTUyNGIyLTIwZWEtNDIzMi1iMmFjLWE0ZGNlYjFmZDI0ZiIsIkltcG9ydElkIjpudWxsLCJUaXRsZSI6IlJGIFJhbmdlIFRlc3RpbmciLCJOb3RlIjpudWxsLCJIeXBlcmxpbmsiOm51bGwsIklzQ2hhbmdlZCI6ZmFsc2UsIklzTmV3IjpmYWxzZX0seyIkaWQiOiIzMjgiLCJHcm91cE5hbWUiOm51bGwsIlN0YXJ0RGF0ZSI6IjIwMTYtMDMtMzBUMDA6MDA6MDBaIiwiRW5kRGF0ZSI6IjIwMTYtMDQtMDRUMjM6NTk6NTkuOTk5WiIsIlBlcmNlbnRhZ2VDb21wbGV0ZSI6bnVsbCwiU3R5bGUiOnsiJGlkIjoiMzI5IiwiU2hhcGUiOjAsIlNoYXBlVGhpY2tuZXNzIjoxLCJEdXJhdGlvbkZvcm1hdCI6MCwiSW5jbHVkZU5vbldvcmtpbmdEYXlzSW5EdXJhdGlvbiI6dHJ1ZSwiUGVyY2VudGFnZUNvbXBsZXRlU3R5bGUiOnsiJGlkIjoiMzMwIiwiRm9udFNldHRpbmdzIjp7IiRpZCI6IjMz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zMiIsIkxpbmVDb2xvciI6bnVsbCwiTGluZVdlaWdodCI6MC4wLCJMaW5lVHlwZSI6MCwiUGFyZW50U3R5bGUiOm51bGx9LCJQYXJlbnRTdHlsZSI6eyIkcmVmIjoiODEifX0sIkR1cmF0aW9uU3R5bGUiOnsiJGlkIjoiMzMzIiwiRm9udFNldHRpbmdzIjp7IiRpZCI6IjMz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NSIsIkxpbmVDb2xvciI6bnVsbCwiTGluZVdlaWdodCI6MC4wLCJMaW5lVHlwZSI6MCwiUGFyZW50U3R5bGUiOm51bGx9LCJQYXJlbnRTdHlsZSI6eyIkcmVmIjoiODgifX0sIkhvcml6b250YWxDb25uZWN0b3JTdHlsZSI6eyIkaWQiOiIzMzYiLCJMaW5lQ29sb3IiOnsiJHJlZiI6Ijk2In0sIkxpbmVXZWlnaHQiOjEuMCwiTGluZVR5cGUiOjAsIlBhcmVudFN0eWxlIjp7IiRyZWYiOiI5NSJ9fSwiVmVydGljYWxDb25uZWN0b3JTdHlsZSI6eyIkaWQiOiIzMzc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ZmFsc2UsIlBlcmNlbnRhZ2VDb21wbGV0ZVNoYXBlT3BhY2l0eSI6MzUsIlNoYXBlU3R5bGUiOnsiJGlkIjoiMzM4IiwiTWFyZ2luIjp7IiRyZWYiOiIxMDIifSwiUGFkZGluZyI6eyIkcmVmIjoiMTAzIn0sIkJhY2tncm91bmQiOnsiJGlkIjoiMzM5IiwiQ29sb3IiOnsiJGlkIjoiMzQwIiwiQSI6MjU1LCJSIjoyNTUsIkciOjE5MiwiQiI6MH19LCJJc1Zpc2libGUiOnRydWUsIldpZHRoIjowLjAsIkhlaWdodCI6MTYuMCwiQm9yZGVyU3R5bGUiOnsiJGlkIjoiMzQxIiwiTGluZUNvbG9yIjp7IiRyZWYiOiIxMDUifSwiTGluZVdlaWdodCI6MC4wLCJMaW5lVHlwZSI6MCwiUGFyZW50U3R5bGUiOnsiJHJlZiI6IjEwNCJ9fSwiUGFyZW50U3R5bGUiOnsiJHJlZiI6IjEwMSJ9fSwiVGl0bGVTdHlsZSI6eyIkaWQiOiIzNDIiLCJGb250U2V0dGluZ3MiOnsiJGlkIjoiMzQz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0NCIsIkxpbmVDb2xvciI6bnVsbCwiTGluZVdlaWdodCI6MC4wLCJMaW5lVHlwZSI6MCwiUGFyZW50U3R5bGUiOm51bGx9LCJQYXJlbnRTdHlsZSI6eyIkcmVmIjoiMTA3In19LCJEYXRlU3R5bGUiOnsiJGlkIjoiMzQ1IiwiRm9udFNldHRpbmdzIjp7IiRpZCI6IjM0N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Q3IiwiTGluZUNvbG9yIjpudWxsLCJMaW5lV2VpZ2h0IjowLjAsIkxpbmVUeXBlIjowLCJQYXJlbnRTdHlsZSI6bnVsbH0sIlBhcmVudFN0eWxlIjp7IiRyZWYiOiIxMTQifX0sIkRhdGVGb3JtYXQiOnsiJHJlZiI6IjEyMSJ9LCJJc1Zpc2libGUiOnRydWUsIlBhcmVudFN0eWxlIjp7IiRyZWYiOiI4MCJ9fSwiSW5kZXgiOjYsIklkIjoiNzNhNzUzZmMtM2ViMC00Y2NlLThhNzQtZjVmMmVlNDc1ZmRmIiwiSW1wb3J0SWQiOm51bGwsIlRpdGxlIjoiTmV1cmFsIE5ldHdvcmsgRGV2ZWxvcG1lbnQgJiBUZXN0aW5nIChTdHJlY2ggR29hbCkiLCJOb3RlIjpudWxsLCJIeXBlcmxpbmsiOm51bGwsIklzQ2hhbmdlZCI6ZmFsc2UsIklzTmV3IjpmYWxzZX0seyIkaWQiOiIzNDgiLCJHcm91cE5hbWUiOm51bGwsIlN0YXJ0RGF0ZSI6IjIwMTYtMDQtMDVUMDA6MDA6MDBaIiwiRW5kRGF0ZSI6IjIwMTYtMDQtMDhUMjM6NTk6NTkuOTk5WiIsIlBlcmNlbnRhZ2VDb21wbGV0ZSI6bnVsbCwiU3R5bGUiOnsiJGlkIjoiMzQ5IiwiU2hhcGUiOjAsIlNoYXBlVGhpY2tuZXNzIjoxLCJEdXJhdGlvbkZvcm1hdCI6MCwiSW5jbHVkZU5vbldvcmtpbmdEYXlzSW5EdXJhdGlvbiI6dHJ1ZSwiUGVyY2VudGFnZUNvbXBsZXRlU3R5bGUiOnsiJGlkIjoiMzUwIiwiRm9udFNldHRpbmdzIjp7IiRpZCI6IjM1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1MiIsIkxpbmVDb2xvciI6bnVsbCwiTGluZVdlaWdodCI6MC4wLCJMaW5lVHlwZSI6MCwiUGFyZW50U3R5bGUiOm51bGx9LCJQYXJlbnRTdHlsZSI6eyIkcmVmIjoiODEifX0sIkR1cmF0aW9uU3R5bGUiOnsiJGlkIjoiMzUzIiwiRm9udFNldHRpbmdzIjp7IiRpZCI6IjM1N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E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ZmFsc2UsIlBlcmNlbnRhZ2VDb21wbGV0ZVNoYXBlT3BhY2l0eSI6MzUsIlNoYXBlU3R5bGUiOnsiJGlkIjoiMzU4IiwiTWFyZ2luIjp7IiRyZWYiOiIxMDIifSwiUGFkZGluZyI6eyIkcmVmIjoiMTAzIn0sIkJhY2tncm91bmQiOnsiJGlkIjoiMzU5IiwiQ29sb3IiOnsiJGlkIjoiMzYwIiwiQSI6MjU1LCJSIjoxMTEsIkciOjQ5LCJCIjoxNTJ9fSwiSXNWaXNpYmxlIjp0cnVlLCJXaWR0aCI6MC4wLCJIZWlnaHQiOjE2LjAsIkJvcmRlclN0eWxlIjp7IiRpZCI6IjM2MSIsIkxpbmVDb2xvciI6eyIkcmVmIjoiMTA1In0sIkxpbmVXZWlnaHQiOjAuMCwiTGluZVR5cGUiOjAsIlBhcmVudFN0eWxlIjp7IiRyZWYiOiIxMDQifX0sIlBhcmVudFN0eWxlIjp7IiRyZWYiOiIxMDEifX0sIlRpdGxlU3R5bGUiOnsiJGlkIjoiMzYyIiwiRm9udFNldHRpbmdzIjp7IiRpZCI6IjM2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jQiLCJMaW5lQ29sb3IiOm51bGwsIkxpbmVXZWlnaHQiOjAuMCwiTGluZVR5cGUiOjAsIlBhcmVudFN0eWxlIjpudWxsfSwiUGFyZW50U3R5bGUiOnsiJHJlZiI6IjEwNyJ9fSwiRGF0ZVN0eWxlIjp7IiRpZCI6IjM2NSIsIkZvbnRTZXR0aW5ncyI6eyIkaWQiOiIzNj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2NyIsIkxpbmVDb2xvciI6bnVsbCwiTGluZVdlaWdodCI6MC4wLCJMaW5lVHlwZSI6MCwiUGFyZW50U3R5bGUiOm51bGx9LCJQYXJlbnRTdHlsZSI6eyIkcmVmIjoiMTE0In19LCJEYXRlRm9ybWF0Ijp7IiRyZWYiOiIxMjEifSwiSXNWaXNpYmxlIjp0cnVlLCJQYXJlbnRTdHlsZSI6eyIkcmVmIjoiODAifX0sIkluZGV4Ijo3LCJJZCI6Ijg0ZmMxNWNhLWIzOWItNDZjMy04MTIxLWU0NDY3ZmQ4ZjRmNiIsIkltcG9ydElkIjpudWxsLCJUaXRsZSI6IkRhdGEgRG9jdW1lbnRhdGlvbiAmIEFuYWx5c2lzIiwiTm90ZSI6bnVsbCwiSHlwZXJsaW5rIjpudWxsLCJJc0NoYW5nZWQiOmZhbHNlLCJJc05ldyI6ZmFsc2V9LHsiJGlkIjoiMzY4IiwiR3JvdXBOYW1lIjpudWxsLCJTdGFydERhdGUiOiIyMDE2LTA0LTExVDAwOjAwOjAwWiIsIkVuZERhdGUiOiIyMDE2LTA0LTE1VDIzOjU5OjU5Ljk5OVoiLCJQZXJjZW50YWdlQ29tcGxldGUiOm51bGwsIlN0eWxlIjp7IiRpZCI6IjM2OSIsIlNoYXBlIjowLCJTaGFwZVRoaWNrbmVzcyI6MSwiRHVyYXRpb25Gb3JtYXQiOjAsIkluY2x1ZGVOb25Xb3JraW5nRGF5c0luRHVyYXRpb24iOnRydWUsIlBlcmNlbnRhZ2VDb21wbGV0ZVN0eWxlIjp7IiRpZCI6IjM3MCIsIkZvbnRTZXR0aW5ncyI6eyIkaWQiOiIzNz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IiLCJMaW5lQ29sb3IiOm51bGwsIkxpbmVXZWlnaHQiOjAuMCwiTGluZVR5cGUiOjAsIlBhcmVudFN0eWxlIjpudWxsfSwiUGFyZW50U3R5bGUiOnsiJHJlZiI6IjgxIn19LCJEdXJhdGlvblN0eWxlIjp7IiRpZCI6IjM3MyIsIkZvbnRTZXR0aW5ncyI6eyIkaWQiOiIzNz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UiLCJMaW5lQ29sb3IiOm51bGwsIkxpbmVXZWlnaHQiOjAuMCwiTGluZVR5cGUiOjAsIlBhcmVudFN0eWxlIjpudWxsfSwiUGFyZW50U3R5bGUiOnsiJHJlZiI6Ijg4In19LCJIb3Jpem9udGFsQ29ubmVjdG9yU3R5bGUiOnsiJGlkIjoiMzc2IiwiTGluZUNvbG9yIjp7IiRyZWYiOiI5NiJ9LCJMaW5lV2VpZ2h0IjoxLjAsIkxpbmVUeXBlIjowLCJQYXJlbnRTdHlsZSI6eyIkcmVmIjoiOTUifX0sIlZlcnRpY2FsQ29ubmVjdG9yU3R5bGUiOnsiJGlkIjoiMzc3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mZhbHNlLCJQZXJjZW50YWdlQ29tcGxldGVTaGFwZU9wYWNpdHkiOjM1LCJTaGFwZVN0eWxlIjp7IiRpZCI6IjM3OCIsIk1hcmdpbiI6eyIkcmVmIjoiMTAyIn0sIlBhZGRpbmciOnsiJHJlZiI6IjEwMyJ9LCJCYWNrZ3JvdW5kIjp7IiRpZCI6IjM3OSIsIkNvbG9yIjp7IiRpZCI6IjM4MCIsIkEiOjI1NSwiUiI6MjM3LCJHIjoxMjUsIkIiOjQ5fX0sIklzVmlzaWJsZSI6dHJ1ZSwiV2lkdGgiOjAuMCwiSGVpZ2h0IjoxNi4wLCJCb3JkZXJTdHlsZSI6eyIkaWQiOiIzODEiLCJMaW5lQ29sb3IiOnsiJHJlZiI6IjEwNSJ9LCJMaW5lV2VpZ2h0IjowLjAsIkxpbmVUeXBlIjowLCJQYXJlbnRTdHlsZSI6eyIkcmVmIjoiMTA0In19LCJQYXJlbnRTdHlsZSI6eyIkcmVmIjoiMTAxIn19LCJUaXRsZVN0eWxlIjp7IiRpZCI6IjM4MiIsIkZvbnRTZXR0aW5ncyI6eyIkaWQiOiIzODM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g0IiwiTGluZUNvbG9yIjpudWxsLCJMaW5lV2VpZ2h0IjowLjAsIkxpbmVUeXBlIjowLCJQYXJlbnRTdHlsZSI6bnVsbH0sIlBhcmVudFN0eWxlIjp7IiRyZWYiOiIxMDcifX0sIkRhdGVTdHlsZSI6eyIkaWQiOiIzODUiLCJGb250U2V0dGluZ3MiOnsiJGlkIjoiMzg2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ciLCJMaW5lQ29sb3IiOm51bGwsIkxpbmVXZWlnaHQiOjAuMCwiTGluZVR5cGUiOjAsIlBhcmVudFN0eWxlIjpudWxsfSwiUGFyZW50U3R5bGUiOnsiJHJlZiI6IjExNCJ9fSwiRGF0ZUZvcm1hdCI6eyIkcmVmIjoiMTIxIn0sIklzVmlzaWJsZSI6dHJ1ZSwiUGFyZW50U3R5bGUiOnsiJHJlZiI6IjgwIn19LCJJbmRleCI6OCwiSWQiOiIzYjdlZjM1Yi1jZjlmLTQxNDYtYWVlMi1kMGRmMjRmYTI4ZTciLCJJbXBvcnRJZCI6bnVsbCwiVGl0bGUiOiJDbG9zdXJlICYgR2VuIElJSSBIYW5kLU9mZiBQbGFuIiwiTm90ZSI6bnVsbCwiSHlwZXJsaW5rIjpudWxsLCJJc0NoYW5nZWQiOmZhbHNlLCJJc05ldyI6ZmFsc2V9XSwiTXNQcm9qZWN0SXRlbXNUcmVlIjp7IiRpZCI6IjM4OCIsIlJvb3QiOnsiSW1wb3J0SWQiOm51bGwsIklzSW1wb3J0ZWQiOmZhbHNlLCJDaGlsZHJlbiI6W119fSwiTWV0YWRhdGEiOnsiJGlkIjoiMzg5In0sIlNldHRpbmdzIjp7IiRpZCI6IjM5MCIsIkltcGFPcHRpb25zIjp7IiRpZCI6IjM5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2098</Words>
  <Application>Microsoft Office PowerPoint</Application>
  <PresentationFormat>Widescreen</PresentationFormat>
  <Paragraphs>508</Paragraphs>
  <Slides>45</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BrowalliaUPC</vt:lpstr>
      <vt:lpstr>Calibri</vt:lpstr>
      <vt:lpstr>Calibri Light</vt:lpstr>
      <vt:lpstr>Cambria Math</vt:lpstr>
      <vt:lpstr>Times New Roman</vt:lpstr>
      <vt:lpstr>Wingdings</vt:lpstr>
      <vt:lpstr>Retrospect</vt:lpstr>
      <vt:lpstr>Office Theme</vt:lpstr>
      <vt:lpstr>Synthetic Aperture Radar Imager ECE Team 11</vt:lpstr>
      <vt:lpstr>Project Overview &amp;  Theory of Operation </vt:lpstr>
      <vt:lpstr>Agenda</vt:lpstr>
      <vt:lpstr>SAR Introduction</vt:lpstr>
      <vt:lpstr>PowerPoint Presentation</vt:lpstr>
      <vt:lpstr>Stationary Scanning</vt:lpstr>
      <vt:lpstr>Phase Slope</vt:lpstr>
      <vt:lpstr>Scope</vt:lpstr>
      <vt:lpstr>PowerPoint Presentation</vt:lpstr>
      <vt:lpstr>Second Generation Design Goals</vt:lpstr>
      <vt:lpstr>Signal Processing</vt:lpstr>
      <vt:lpstr>Completed</vt:lpstr>
      <vt:lpstr>Data Visualization</vt:lpstr>
      <vt:lpstr>Calibration Code</vt:lpstr>
      <vt:lpstr>Boresight Calibration</vt:lpstr>
      <vt:lpstr>Matrix Logical Indexing</vt:lpstr>
      <vt:lpstr>Matrix Logical Indexing</vt:lpstr>
      <vt:lpstr>Neural Network</vt:lpstr>
      <vt:lpstr>FPGA Code &amp; Control Considerations</vt:lpstr>
      <vt:lpstr>ACCOMPLISHED WORK</vt:lpstr>
      <vt:lpstr>Problem Faced</vt:lpstr>
      <vt:lpstr>Problem Faced (continued)</vt:lpstr>
      <vt:lpstr>Code Status</vt:lpstr>
      <vt:lpstr>Structure &amp; Horn Holders</vt:lpstr>
      <vt:lpstr>Structure Revision: Version 4</vt:lpstr>
      <vt:lpstr>Structure Assembly </vt:lpstr>
      <vt:lpstr>Structure Force Analysis</vt:lpstr>
      <vt:lpstr>Structure Force Analysis Results </vt:lpstr>
      <vt:lpstr>New Structure Revision: Version 5</vt:lpstr>
      <vt:lpstr>Horn Holder Design</vt:lpstr>
      <vt:lpstr>Final Design Iteration</vt:lpstr>
      <vt:lpstr>Horn Holder Prototype</vt:lpstr>
      <vt:lpstr>Horn Spacing - Jig</vt:lpstr>
      <vt:lpstr>Horn Calibration – Option 1</vt:lpstr>
      <vt:lpstr>PowerPoint Presentation</vt:lpstr>
      <vt:lpstr>Horn Calibration – Option 2</vt:lpstr>
      <vt:lpstr>   Component Housing Update Migration of Electrical Components &amp; Thermal Analysis</vt:lpstr>
      <vt:lpstr>Component Housing - Update</vt:lpstr>
      <vt:lpstr>Component Housing - Rewiring</vt:lpstr>
      <vt:lpstr>Migration – Electrical Components</vt:lpstr>
      <vt:lpstr>Thermal Analysis - Redefined</vt:lpstr>
      <vt:lpstr>   Conclusion &amp; Schedule</vt:lpstr>
      <vt:lpstr>Progress</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Box Redesign Thermal Analysis &amp; Budget</dc:title>
  <dc:creator>studentpro</dc:creator>
  <cp:lastModifiedBy>studentpro</cp:lastModifiedBy>
  <cp:revision>43</cp:revision>
  <dcterms:created xsi:type="dcterms:W3CDTF">2016-02-24T14:57:03Z</dcterms:created>
  <dcterms:modified xsi:type="dcterms:W3CDTF">2016-03-25T15:18:12Z</dcterms:modified>
</cp:coreProperties>
</file>